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4"/>
    <p:sldMasterId id="2147483935" r:id="rId5"/>
  </p:sldMasterIdLst>
  <p:notesMasterIdLst>
    <p:notesMasterId r:id="rId59"/>
  </p:notesMasterIdLst>
  <p:sldIdLst>
    <p:sldId id="343" r:id="rId6"/>
    <p:sldId id="380" r:id="rId7"/>
    <p:sldId id="370" r:id="rId8"/>
    <p:sldId id="369" r:id="rId9"/>
    <p:sldId id="341" r:id="rId10"/>
    <p:sldId id="311" r:id="rId11"/>
    <p:sldId id="386" r:id="rId12"/>
    <p:sldId id="384" r:id="rId13"/>
    <p:sldId id="385" r:id="rId14"/>
    <p:sldId id="307" r:id="rId15"/>
    <p:sldId id="310" r:id="rId16"/>
    <p:sldId id="381" r:id="rId17"/>
    <p:sldId id="366" r:id="rId18"/>
    <p:sldId id="339" r:id="rId19"/>
    <p:sldId id="312" r:id="rId20"/>
    <p:sldId id="325" r:id="rId21"/>
    <p:sldId id="324" r:id="rId22"/>
    <p:sldId id="321" r:id="rId23"/>
    <p:sldId id="327" r:id="rId24"/>
    <p:sldId id="328" r:id="rId25"/>
    <p:sldId id="330" r:id="rId26"/>
    <p:sldId id="367" r:id="rId27"/>
    <p:sldId id="313" r:id="rId28"/>
    <p:sldId id="318" r:id="rId29"/>
    <p:sldId id="322" r:id="rId30"/>
    <p:sldId id="323" r:id="rId31"/>
    <p:sldId id="329" r:id="rId32"/>
    <p:sldId id="319" r:id="rId33"/>
    <p:sldId id="331" r:id="rId34"/>
    <p:sldId id="345" r:id="rId35"/>
    <p:sldId id="337" r:id="rId36"/>
    <p:sldId id="314" r:id="rId37"/>
    <p:sldId id="315" r:id="rId38"/>
    <p:sldId id="316" r:id="rId39"/>
    <p:sldId id="320" r:id="rId40"/>
    <p:sldId id="256" r:id="rId41"/>
    <p:sldId id="257" r:id="rId42"/>
    <p:sldId id="260" r:id="rId43"/>
    <p:sldId id="265" r:id="rId44"/>
    <p:sldId id="258" r:id="rId45"/>
    <p:sldId id="266" r:id="rId46"/>
    <p:sldId id="267" r:id="rId47"/>
    <p:sldId id="268" r:id="rId48"/>
    <p:sldId id="387" r:id="rId49"/>
    <p:sldId id="388" r:id="rId50"/>
    <p:sldId id="269" r:id="rId51"/>
    <p:sldId id="270" r:id="rId52"/>
    <p:sldId id="389" r:id="rId53"/>
    <p:sldId id="390" r:id="rId54"/>
    <p:sldId id="271" r:id="rId55"/>
    <p:sldId id="391" r:id="rId56"/>
    <p:sldId id="392" r:id="rId57"/>
    <p:sldId id="393" r:id="rId58"/>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00DE30A1-3D14-4E97-B7AB-306A4B7924F4}">
          <p14:sldIdLst>
            <p14:sldId id="343"/>
            <p14:sldId id="380"/>
            <p14:sldId id="370"/>
            <p14:sldId id="369"/>
            <p14:sldId id="341"/>
            <p14:sldId id="311"/>
            <p14:sldId id="386"/>
            <p14:sldId id="384"/>
            <p14:sldId id="385"/>
            <p14:sldId id="307"/>
            <p14:sldId id="310"/>
            <p14:sldId id="381"/>
            <p14:sldId id="366"/>
            <p14:sldId id="339"/>
            <p14:sldId id="312"/>
            <p14:sldId id="325"/>
            <p14:sldId id="324"/>
            <p14:sldId id="321"/>
            <p14:sldId id="327"/>
            <p14:sldId id="328"/>
            <p14:sldId id="330"/>
            <p14:sldId id="367"/>
            <p14:sldId id="313"/>
            <p14:sldId id="318"/>
            <p14:sldId id="322"/>
            <p14:sldId id="323"/>
            <p14:sldId id="329"/>
            <p14:sldId id="319"/>
            <p14:sldId id="331"/>
            <p14:sldId id="345"/>
            <p14:sldId id="337"/>
            <p14:sldId id="314"/>
            <p14:sldId id="315"/>
            <p14:sldId id="316"/>
            <p14:sldId id="320"/>
            <p14:sldId id="256"/>
            <p14:sldId id="257"/>
            <p14:sldId id="260"/>
            <p14:sldId id="265"/>
            <p14:sldId id="258"/>
            <p14:sldId id="266"/>
            <p14:sldId id="267"/>
            <p14:sldId id="268"/>
            <p14:sldId id="387"/>
            <p14:sldId id="388"/>
            <p14:sldId id="269"/>
            <p14:sldId id="270"/>
            <p14:sldId id="389"/>
            <p14:sldId id="390"/>
            <p14:sldId id="271"/>
            <p14:sldId id="391"/>
            <p14:sldId id="392"/>
            <p14:sldId id="3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3D"/>
    <a:srgbClr val="07B500"/>
    <a:srgbClr val="48A343"/>
    <a:srgbClr val="339933"/>
    <a:srgbClr val="0A902A"/>
    <a:srgbClr val="0DFB68"/>
    <a:srgbClr val="35FD78"/>
    <a:srgbClr val="24FC5D"/>
    <a:srgbClr val="16FA62"/>
    <a:srgbClr val="36F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BFE4B-CE49-4AA0-9D1D-A85B04FEEA3D}" v="1" dt="2024-04-29T18:46:11.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28" autoAdjust="0"/>
    <p:restoredTop sz="89134" autoAdjust="0"/>
  </p:normalViewPr>
  <p:slideViewPr>
    <p:cSldViewPr>
      <p:cViewPr varScale="1">
        <p:scale>
          <a:sx n="143" d="100"/>
          <a:sy n="143" d="100"/>
        </p:scale>
        <p:origin x="2340"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27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Starling" userId="81e7aec1-6bd7-42d9-a39a-36cbebf5917d" providerId="ADAL" clId="{57DBFE4B-CE49-4AA0-9D1D-A85B04FEEA3D}"/>
    <pc:docChg chg="custSel modSld">
      <pc:chgData name="John Starling" userId="81e7aec1-6bd7-42d9-a39a-36cbebf5917d" providerId="ADAL" clId="{57DBFE4B-CE49-4AA0-9D1D-A85B04FEEA3D}" dt="2024-04-29T19:54:27.413" v="280" actId="14100"/>
      <pc:docMkLst>
        <pc:docMk/>
      </pc:docMkLst>
      <pc:sldChg chg="modSp mod">
        <pc:chgData name="John Starling" userId="81e7aec1-6bd7-42d9-a39a-36cbebf5917d" providerId="ADAL" clId="{57DBFE4B-CE49-4AA0-9D1D-A85B04FEEA3D}" dt="2024-04-29T19:53:58.403" v="279" actId="14100"/>
        <pc:sldMkLst>
          <pc:docMk/>
          <pc:sldMk cId="233634181" sldId="258"/>
        </pc:sldMkLst>
        <pc:spChg chg="mod">
          <ac:chgData name="John Starling" userId="81e7aec1-6bd7-42d9-a39a-36cbebf5917d" providerId="ADAL" clId="{57DBFE4B-CE49-4AA0-9D1D-A85B04FEEA3D}" dt="2024-04-29T19:53:58.403" v="279" actId="14100"/>
          <ac:spMkLst>
            <pc:docMk/>
            <pc:sldMk cId="233634181" sldId="258"/>
            <ac:spMk id="40" creationId="{8A0923B5-6617-4351-9994-06CA32EA8FA7}"/>
          </ac:spMkLst>
        </pc:spChg>
        <pc:cxnChg chg="mod">
          <ac:chgData name="John Starling" userId="81e7aec1-6bd7-42d9-a39a-36cbebf5917d" providerId="ADAL" clId="{57DBFE4B-CE49-4AA0-9D1D-A85B04FEEA3D}" dt="2024-04-29T19:53:58.403" v="279" actId="14100"/>
          <ac:cxnSpMkLst>
            <pc:docMk/>
            <pc:sldMk cId="233634181" sldId="258"/>
            <ac:cxnSpMk id="10" creationId="{B974CB49-2009-4FE9-9B29-209AA11F9EB1}"/>
          </ac:cxnSpMkLst>
        </pc:cxnChg>
      </pc:sldChg>
      <pc:sldChg chg="modSp mod">
        <pc:chgData name="John Starling" userId="81e7aec1-6bd7-42d9-a39a-36cbebf5917d" providerId="ADAL" clId="{57DBFE4B-CE49-4AA0-9D1D-A85B04FEEA3D}" dt="2024-04-29T19:54:27.413" v="280" actId="14100"/>
        <pc:sldMkLst>
          <pc:docMk/>
          <pc:sldMk cId="2710964157" sldId="267"/>
        </pc:sldMkLst>
        <pc:spChg chg="mod">
          <ac:chgData name="John Starling" userId="81e7aec1-6bd7-42d9-a39a-36cbebf5917d" providerId="ADAL" clId="{57DBFE4B-CE49-4AA0-9D1D-A85B04FEEA3D}" dt="2024-04-29T19:54:27.413" v="280" actId="14100"/>
          <ac:spMkLst>
            <pc:docMk/>
            <pc:sldMk cId="2710964157" sldId="267"/>
            <ac:spMk id="3" creationId="{43513480-283A-4C13-98D0-13240428DD0B}"/>
          </ac:spMkLst>
        </pc:spChg>
        <pc:spChg chg="mod">
          <ac:chgData name="John Starling" userId="81e7aec1-6bd7-42d9-a39a-36cbebf5917d" providerId="ADAL" clId="{57DBFE4B-CE49-4AA0-9D1D-A85B04FEEA3D}" dt="2024-04-29T15:10:47.873" v="7" actId="14100"/>
          <ac:spMkLst>
            <pc:docMk/>
            <pc:sldMk cId="2710964157" sldId="267"/>
            <ac:spMk id="46" creationId="{4AA1F984-252B-4E53-BAA1-E70ADA9B57AB}"/>
          </ac:spMkLst>
        </pc:spChg>
        <pc:cxnChg chg="mod">
          <ac:chgData name="John Starling" userId="81e7aec1-6bd7-42d9-a39a-36cbebf5917d" providerId="ADAL" clId="{57DBFE4B-CE49-4AA0-9D1D-A85B04FEEA3D}" dt="2024-04-29T19:54:27.413" v="280" actId="14100"/>
          <ac:cxnSpMkLst>
            <pc:docMk/>
            <pc:sldMk cId="2710964157" sldId="267"/>
            <ac:cxnSpMk id="8" creationId="{71167A2D-0602-402D-AC7F-557930FCE94C}"/>
          </ac:cxnSpMkLst>
        </pc:cxnChg>
        <pc:cxnChg chg="mod">
          <ac:chgData name="John Starling" userId="81e7aec1-6bd7-42d9-a39a-36cbebf5917d" providerId="ADAL" clId="{57DBFE4B-CE49-4AA0-9D1D-A85B04FEEA3D}" dt="2024-04-29T15:10:47.873" v="7" actId="14100"/>
          <ac:cxnSpMkLst>
            <pc:docMk/>
            <pc:sldMk cId="2710964157" sldId="267"/>
            <ac:cxnSpMk id="11" creationId="{AD4B42D9-26EF-4897-ACBC-50F8948401BE}"/>
          </ac:cxnSpMkLst>
        </pc:cxnChg>
      </pc:sldChg>
      <pc:sldChg chg="modSp mod">
        <pc:chgData name="John Starling" userId="81e7aec1-6bd7-42d9-a39a-36cbebf5917d" providerId="ADAL" clId="{57DBFE4B-CE49-4AA0-9D1D-A85B04FEEA3D}" dt="2024-04-29T15:30:44.038" v="263" actId="20577"/>
        <pc:sldMkLst>
          <pc:docMk/>
          <pc:sldMk cId="0" sldId="269"/>
        </pc:sldMkLst>
        <pc:spChg chg="mod">
          <ac:chgData name="John Starling" userId="81e7aec1-6bd7-42d9-a39a-36cbebf5917d" providerId="ADAL" clId="{57DBFE4B-CE49-4AA0-9D1D-A85B04FEEA3D}" dt="2024-04-29T15:23:12.547" v="248" actId="14100"/>
          <ac:spMkLst>
            <pc:docMk/>
            <pc:sldMk cId="0" sldId="269"/>
            <ac:spMk id="17" creationId="{30F473D4-FB76-9D2C-9359-2D3697F56BA3}"/>
          </ac:spMkLst>
        </pc:spChg>
        <pc:spChg chg="mod">
          <ac:chgData name="John Starling" userId="81e7aec1-6bd7-42d9-a39a-36cbebf5917d" providerId="ADAL" clId="{57DBFE4B-CE49-4AA0-9D1D-A85B04FEEA3D}" dt="2024-04-29T15:30:44.038" v="263" actId="20577"/>
          <ac:spMkLst>
            <pc:docMk/>
            <pc:sldMk cId="0" sldId="269"/>
            <ac:spMk id="38" creationId="{D1237D71-F4ED-4E1F-9F0A-B50ABAEDC8EF}"/>
          </ac:spMkLst>
        </pc:spChg>
      </pc:sldChg>
      <pc:sldChg chg="modSp mod">
        <pc:chgData name="John Starling" userId="81e7aec1-6bd7-42d9-a39a-36cbebf5917d" providerId="ADAL" clId="{57DBFE4B-CE49-4AA0-9D1D-A85B04FEEA3D}" dt="2024-04-29T19:27:20.949" v="275" actId="1035"/>
        <pc:sldMkLst>
          <pc:docMk/>
          <pc:sldMk cId="128510446" sldId="270"/>
        </pc:sldMkLst>
        <pc:spChg chg="mod">
          <ac:chgData name="John Starling" userId="81e7aec1-6bd7-42d9-a39a-36cbebf5917d" providerId="ADAL" clId="{57DBFE4B-CE49-4AA0-9D1D-A85B04FEEA3D}" dt="2024-04-29T19:27:20.949" v="275" actId="1035"/>
          <ac:spMkLst>
            <pc:docMk/>
            <pc:sldMk cId="128510446" sldId="270"/>
            <ac:spMk id="8" creationId="{185586D7-244F-F024-30D5-B3339406AD29}"/>
          </ac:spMkLst>
        </pc:spChg>
        <pc:spChg chg="mod">
          <ac:chgData name="John Starling" userId="81e7aec1-6bd7-42d9-a39a-36cbebf5917d" providerId="ADAL" clId="{57DBFE4B-CE49-4AA0-9D1D-A85B04FEEA3D}" dt="2024-04-29T19:26:58.622" v="271" actId="14100"/>
          <ac:spMkLst>
            <pc:docMk/>
            <pc:sldMk cId="128510446" sldId="270"/>
            <ac:spMk id="10" creationId="{3B3DEA4D-F5B4-AE82-398D-6A594D174551}"/>
          </ac:spMkLst>
        </pc:spChg>
        <pc:spChg chg="mod">
          <ac:chgData name="John Starling" userId="81e7aec1-6bd7-42d9-a39a-36cbebf5917d" providerId="ADAL" clId="{57DBFE4B-CE49-4AA0-9D1D-A85B04FEEA3D}" dt="2024-04-29T15:23:51.760" v="249" actId="14100"/>
          <ac:spMkLst>
            <pc:docMk/>
            <pc:sldMk cId="128510446" sldId="270"/>
            <ac:spMk id="17" creationId="{30F473D4-FB76-9D2C-9359-2D3697F56BA3}"/>
          </ac:spMkLst>
        </pc:spChg>
      </pc:sldChg>
      <pc:sldChg chg="addSp modSp mod">
        <pc:chgData name="John Starling" userId="81e7aec1-6bd7-42d9-a39a-36cbebf5917d" providerId="ADAL" clId="{57DBFE4B-CE49-4AA0-9D1D-A85B04FEEA3D}" dt="2024-04-29T18:46:28.683" v="270" actId="14100"/>
        <pc:sldMkLst>
          <pc:docMk/>
          <pc:sldMk cId="4017278493" sldId="337"/>
        </pc:sldMkLst>
        <pc:picChg chg="add mod">
          <ac:chgData name="John Starling" userId="81e7aec1-6bd7-42d9-a39a-36cbebf5917d" providerId="ADAL" clId="{57DBFE4B-CE49-4AA0-9D1D-A85B04FEEA3D}" dt="2024-04-29T18:46:28.683" v="270" actId="14100"/>
          <ac:picMkLst>
            <pc:docMk/>
            <pc:sldMk cId="4017278493" sldId="337"/>
            <ac:picMk id="4" creationId="{01EDA193-1F20-A3B4-23DD-AEFD8A045409}"/>
          </ac:picMkLst>
        </pc:picChg>
      </pc:sldChg>
      <pc:sldChg chg="modSp mod">
        <pc:chgData name="John Starling" userId="81e7aec1-6bd7-42d9-a39a-36cbebf5917d" providerId="ADAL" clId="{57DBFE4B-CE49-4AA0-9D1D-A85B04FEEA3D}" dt="2024-04-29T19:35:28.643" v="277" actId="14100"/>
        <pc:sldMkLst>
          <pc:docMk/>
          <pc:sldMk cId="459567706" sldId="388"/>
        </pc:sldMkLst>
        <pc:spChg chg="mod">
          <ac:chgData name="John Starling" userId="81e7aec1-6bd7-42d9-a39a-36cbebf5917d" providerId="ADAL" clId="{57DBFE4B-CE49-4AA0-9D1D-A85B04FEEA3D}" dt="2024-04-29T19:35:28.643" v="277" actId="14100"/>
          <ac:spMkLst>
            <pc:docMk/>
            <pc:sldMk cId="459567706" sldId="388"/>
            <ac:spMk id="20" creationId="{E204186B-6A4C-422D-83B7-BBE4302DC42E}"/>
          </ac:spMkLst>
        </pc:spChg>
      </pc:sldChg>
      <pc:sldChg chg="modSp mod">
        <pc:chgData name="John Starling" userId="81e7aec1-6bd7-42d9-a39a-36cbebf5917d" providerId="ADAL" clId="{57DBFE4B-CE49-4AA0-9D1D-A85B04FEEA3D}" dt="2024-04-29T15:24:14.955" v="250" actId="14100"/>
        <pc:sldMkLst>
          <pc:docMk/>
          <pc:sldMk cId="2232747075" sldId="390"/>
        </pc:sldMkLst>
        <pc:spChg chg="mod">
          <ac:chgData name="John Starling" userId="81e7aec1-6bd7-42d9-a39a-36cbebf5917d" providerId="ADAL" clId="{57DBFE4B-CE49-4AA0-9D1D-A85B04FEEA3D}" dt="2024-04-29T15:24:14.955" v="250" actId="14100"/>
          <ac:spMkLst>
            <pc:docMk/>
            <pc:sldMk cId="2232747075" sldId="390"/>
            <ac:spMk id="40" creationId="{8A0923B5-6617-4351-9994-06CA32EA8FA7}"/>
          </ac:spMkLst>
        </pc:spChg>
        <pc:cxnChg chg="mod">
          <ac:chgData name="John Starling" userId="81e7aec1-6bd7-42d9-a39a-36cbebf5917d" providerId="ADAL" clId="{57DBFE4B-CE49-4AA0-9D1D-A85B04FEEA3D}" dt="2024-04-29T15:24:14.955" v="250" actId="14100"/>
          <ac:cxnSpMkLst>
            <pc:docMk/>
            <pc:sldMk cId="2232747075" sldId="390"/>
            <ac:cxnSpMk id="10" creationId="{B974CB49-2009-4FE9-9B29-209AA11F9EB1}"/>
          </ac:cxnSpMkLst>
        </pc:cxnChg>
      </pc:sldChg>
      <pc:sldChg chg="modSp mod">
        <pc:chgData name="John Starling" userId="81e7aec1-6bd7-42d9-a39a-36cbebf5917d" providerId="ADAL" clId="{57DBFE4B-CE49-4AA0-9D1D-A85B04FEEA3D}" dt="2024-04-29T19:50:59.161" v="278" actId="14100"/>
        <pc:sldMkLst>
          <pc:docMk/>
          <pc:sldMk cId="1643920647" sldId="391"/>
        </pc:sldMkLst>
        <pc:spChg chg="mod">
          <ac:chgData name="John Starling" userId="81e7aec1-6bd7-42d9-a39a-36cbebf5917d" providerId="ADAL" clId="{57DBFE4B-CE49-4AA0-9D1D-A85B04FEEA3D}" dt="2024-04-29T19:50:59.161" v="278" actId="14100"/>
          <ac:spMkLst>
            <pc:docMk/>
            <pc:sldMk cId="1643920647" sldId="391"/>
            <ac:spMk id="88" creationId="{D7EF2BF4-5DB8-46A9-B1A4-51F30F2824AE}"/>
          </ac:spMkLst>
        </pc:spChg>
      </pc:sldChg>
      <pc:sldChg chg="modSp mod">
        <pc:chgData name="John Starling" userId="81e7aec1-6bd7-42d9-a39a-36cbebf5917d" providerId="ADAL" clId="{57DBFE4B-CE49-4AA0-9D1D-A85B04FEEA3D}" dt="2024-04-29T19:33:35.602" v="276" actId="20577"/>
        <pc:sldMkLst>
          <pc:docMk/>
          <pc:sldMk cId="3403164343" sldId="392"/>
        </pc:sldMkLst>
        <pc:spChg chg="mod">
          <ac:chgData name="John Starling" userId="81e7aec1-6bd7-42d9-a39a-36cbebf5917d" providerId="ADAL" clId="{57DBFE4B-CE49-4AA0-9D1D-A85B04FEEA3D}" dt="2024-04-29T15:26:35.645" v="262" actId="14100"/>
          <ac:spMkLst>
            <pc:docMk/>
            <pc:sldMk cId="3403164343" sldId="392"/>
            <ac:spMk id="3" creationId="{43513480-283A-4C13-98D0-13240428DD0B}"/>
          </ac:spMkLst>
        </pc:spChg>
        <pc:spChg chg="mod">
          <ac:chgData name="John Starling" userId="81e7aec1-6bd7-42d9-a39a-36cbebf5917d" providerId="ADAL" clId="{57DBFE4B-CE49-4AA0-9D1D-A85B04FEEA3D}" dt="2024-04-29T19:33:35.602" v="276" actId="20577"/>
          <ac:spMkLst>
            <pc:docMk/>
            <pc:sldMk cId="3403164343" sldId="392"/>
            <ac:spMk id="4" creationId="{220C8F24-8736-4584-B666-6312C21CEC28}"/>
          </ac:spMkLst>
        </pc:spChg>
        <pc:spChg chg="mod">
          <ac:chgData name="John Starling" userId="81e7aec1-6bd7-42d9-a39a-36cbebf5917d" providerId="ADAL" clId="{57DBFE4B-CE49-4AA0-9D1D-A85B04FEEA3D}" dt="2024-04-29T15:24:57.978" v="253" actId="14100"/>
          <ac:spMkLst>
            <pc:docMk/>
            <pc:sldMk cId="3403164343" sldId="392"/>
            <ac:spMk id="46" creationId="{4AA1F984-252B-4E53-BAA1-E70ADA9B57AB}"/>
          </ac:spMkLst>
        </pc:spChg>
        <pc:cxnChg chg="mod">
          <ac:chgData name="John Starling" userId="81e7aec1-6bd7-42d9-a39a-36cbebf5917d" providerId="ADAL" clId="{57DBFE4B-CE49-4AA0-9D1D-A85B04FEEA3D}" dt="2024-04-29T15:26:10.403" v="261" actId="1076"/>
          <ac:cxnSpMkLst>
            <pc:docMk/>
            <pc:sldMk cId="3403164343" sldId="392"/>
            <ac:cxnSpMk id="8" creationId="{71167A2D-0602-402D-AC7F-557930FCE94C}"/>
          </ac:cxnSpMkLst>
        </pc:cxnChg>
        <pc:cxnChg chg="mod">
          <ac:chgData name="John Starling" userId="81e7aec1-6bd7-42d9-a39a-36cbebf5917d" providerId="ADAL" clId="{57DBFE4B-CE49-4AA0-9D1D-A85B04FEEA3D}" dt="2024-04-29T15:24:57.978" v="253" actId="14100"/>
          <ac:cxnSpMkLst>
            <pc:docMk/>
            <pc:sldMk cId="3403164343" sldId="392"/>
            <ac:cxnSpMk id="11" creationId="{AD4B42D9-26EF-4897-ACBC-50F8948401BE}"/>
          </ac:cxnSpMkLst>
        </pc:cxn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585D5-5B02-4C4B-9181-BB9ADD92DDD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BF7F2C6-B62D-4727-85EB-BED6FA444049}">
      <dgm:prSet/>
      <dgm:spPr/>
      <dgm:t>
        <a:bodyPr/>
        <a:lstStyle/>
        <a:p>
          <a:r>
            <a:rPr lang="en-US"/>
            <a:t>Three Property Rule: The taxpayer may identify up to three properties of any fair market value.</a:t>
          </a:r>
        </a:p>
      </dgm:t>
    </dgm:pt>
    <dgm:pt modelId="{5467F445-825D-4572-AC47-15401CE8427F}" type="parTrans" cxnId="{A419F9B2-8C4B-4F1B-9C15-6C1B4A1D1DEB}">
      <dgm:prSet/>
      <dgm:spPr/>
      <dgm:t>
        <a:bodyPr/>
        <a:lstStyle/>
        <a:p>
          <a:endParaRPr lang="en-US"/>
        </a:p>
      </dgm:t>
    </dgm:pt>
    <dgm:pt modelId="{27FD1B73-894E-4E9E-BB92-0F000BC89804}" type="sibTrans" cxnId="{A419F9B2-8C4B-4F1B-9C15-6C1B4A1D1DEB}">
      <dgm:prSet/>
      <dgm:spPr/>
      <dgm:t>
        <a:bodyPr/>
        <a:lstStyle/>
        <a:p>
          <a:endParaRPr lang="en-US"/>
        </a:p>
      </dgm:t>
    </dgm:pt>
    <dgm:pt modelId="{8A0B2133-B610-4B4B-9735-A5C50E660088}">
      <dgm:prSet/>
      <dgm:spPr/>
      <dgm:t>
        <a:bodyPr/>
        <a:lstStyle/>
        <a:p>
          <a:r>
            <a:rPr lang="en-US"/>
            <a:t>200% Rule: The taxpayer may identify an unlimited  number of properties provided the total fair market  value of all properties identified does not exceed 200% of the fair market value of the relinquished property.</a:t>
          </a:r>
        </a:p>
      </dgm:t>
    </dgm:pt>
    <dgm:pt modelId="{CD6C1277-6985-40D5-9B22-FD7AF756DFF5}" type="parTrans" cxnId="{7DA11FE8-9C42-434E-9EB3-912701E0843D}">
      <dgm:prSet/>
      <dgm:spPr/>
      <dgm:t>
        <a:bodyPr/>
        <a:lstStyle/>
        <a:p>
          <a:endParaRPr lang="en-US"/>
        </a:p>
      </dgm:t>
    </dgm:pt>
    <dgm:pt modelId="{0AABD5BA-A63A-4517-8A73-3AECEEC42301}" type="sibTrans" cxnId="{7DA11FE8-9C42-434E-9EB3-912701E0843D}">
      <dgm:prSet/>
      <dgm:spPr/>
      <dgm:t>
        <a:bodyPr/>
        <a:lstStyle/>
        <a:p>
          <a:endParaRPr lang="en-US"/>
        </a:p>
      </dgm:t>
    </dgm:pt>
    <dgm:pt modelId="{397955A6-0FC4-44F3-B64F-E85B50CB03F0}">
      <dgm:prSet/>
      <dgm:spPr/>
      <dgm:t>
        <a:bodyPr/>
        <a:lstStyle/>
        <a:p>
          <a:r>
            <a:rPr lang="en-US" dirty="0"/>
            <a:t>95% Rule: If the taxpayer identifies properties in  excess of both above rules, then the taxpayer must acquire 95% of the value of all properties  identified.</a:t>
          </a:r>
        </a:p>
      </dgm:t>
    </dgm:pt>
    <dgm:pt modelId="{538F1455-F4CF-416C-A07A-0DF6F38ED8E3}" type="parTrans" cxnId="{71011FE7-765C-46FA-8B09-320E01D994DC}">
      <dgm:prSet/>
      <dgm:spPr/>
      <dgm:t>
        <a:bodyPr/>
        <a:lstStyle/>
        <a:p>
          <a:endParaRPr lang="en-US"/>
        </a:p>
      </dgm:t>
    </dgm:pt>
    <dgm:pt modelId="{E7DB9A56-5D75-41E0-AFDA-8E01E5D00679}" type="sibTrans" cxnId="{71011FE7-765C-46FA-8B09-320E01D994DC}">
      <dgm:prSet/>
      <dgm:spPr/>
      <dgm:t>
        <a:bodyPr/>
        <a:lstStyle/>
        <a:p>
          <a:endParaRPr lang="en-US"/>
        </a:p>
      </dgm:t>
    </dgm:pt>
    <dgm:pt modelId="{1C9020C8-411D-4649-B5A3-E57190293E3F}" type="pres">
      <dgm:prSet presAssocID="{466585D5-5B02-4C4B-9181-BB9ADD92DDDF}" presName="root" presStyleCnt="0">
        <dgm:presLayoutVars>
          <dgm:dir/>
          <dgm:resizeHandles val="exact"/>
        </dgm:presLayoutVars>
      </dgm:prSet>
      <dgm:spPr/>
    </dgm:pt>
    <dgm:pt modelId="{63C3276E-91BE-407F-A312-E2B8ACDEF53A}" type="pres">
      <dgm:prSet presAssocID="{4BF7F2C6-B62D-4727-85EB-BED6FA444049}" presName="compNode" presStyleCnt="0"/>
      <dgm:spPr/>
    </dgm:pt>
    <dgm:pt modelId="{F6AFC3B0-CC07-4DBB-A99D-DD136CF3FF6E}" type="pres">
      <dgm:prSet presAssocID="{4BF7F2C6-B62D-4727-85EB-BED6FA444049}" presName="bgRect" presStyleLbl="bgShp" presStyleIdx="0" presStyleCnt="3"/>
      <dgm:spPr/>
    </dgm:pt>
    <dgm:pt modelId="{7AE41C14-0A61-43B5-AB83-1308CAA1EE05}" type="pres">
      <dgm:prSet presAssocID="{4BF7F2C6-B62D-4727-85EB-BED6FA4440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CA588F31-DDC3-498B-803B-EB8BC20FAF96}" type="pres">
      <dgm:prSet presAssocID="{4BF7F2C6-B62D-4727-85EB-BED6FA444049}" presName="spaceRect" presStyleCnt="0"/>
      <dgm:spPr/>
    </dgm:pt>
    <dgm:pt modelId="{C34B7176-88F3-4C77-B5D3-39694489AB37}" type="pres">
      <dgm:prSet presAssocID="{4BF7F2C6-B62D-4727-85EB-BED6FA444049}" presName="parTx" presStyleLbl="revTx" presStyleIdx="0" presStyleCnt="3">
        <dgm:presLayoutVars>
          <dgm:chMax val="0"/>
          <dgm:chPref val="0"/>
        </dgm:presLayoutVars>
      </dgm:prSet>
      <dgm:spPr/>
    </dgm:pt>
    <dgm:pt modelId="{6D2EB0D5-8C38-4877-887B-D32A4CA8ED2A}" type="pres">
      <dgm:prSet presAssocID="{27FD1B73-894E-4E9E-BB92-0F000BC89804}" presName="sibTrans" presStyleCnt="0"/>
      <dgm:spPr/>
    </dgm:pt>
    <dgm:pt modelId="{E70496A6-0FF5-4556-A97E-E52F999A58D0}" type="pres">
      <dgm:prSet presAssocID="{8A0B2133-B610-4B4B-9735-A5C50E660088}" presName="compNode" presStyleCnt="0"/>
      <dgm:spPr/>
    </dgm:pt>
    <dgm:pt modelId="{13AC1FD1-D349-4DCC-BF52-A0EB3366C4CB}" type="pres">
      <dgm:prSet presAssocID="{8A0B2133-B610-4B4B-9735-A5C50E660088}" presName="bgRect" presStyleLbl="bgShp" presStyleIdx="1" presStyleCnt="3"/>
      <dgm:spPr/>
    </dgm:pt>
    <dgm:pt modelId="{9E9EF092-4895-4322-A29F-6356CBB7C76B}" type="pres">
      <dgm:prSet presAssocID="{8A0B2133-B610-4B4B-9735-A5C50E6600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35D470CB-7073-471D-A3DE-EF5955E3792E}" type="pres">
      <dgm:prSet presAssocID="{8A0B2133-B610-4B4B-9735-A5C50E660088}" presName="spaceRect" presStyleCnt="0"/>
      <dgm:spPr/>
    </dgm:pt>
    <dgm:pt modelId="{BF297A24-7701-4310-BD21-BA7B9EFA2B36}" type="pres">
      <dgm:prSet presAssocID="{8A0B2133-B610-4B4B-9735-A5C50E660088}" presName="parTx" presStyleLbl="revTx" presStyleIdx="1" presStyleCnt="3">
        <dgm:presLayoutVars>
          <dgm:chMax val="0"/>
          <dgm:chPref val="0"/>
        </dgm:presLayoutVars>
      </dgm:prSet>
      <dgm:spPr/>
    </dgm:pt>
    <dgm:pt modelId="{D067E6F8-08F1-4C9F-971C-8D20025BB190}" type="pres">
      <dgm:prSet presAssocID="{0AABD5BA-A63A-4517-8A73-3AECEEC42301}" presName="sibTrans" presStyleCnt="0"/>
      <dgm:spPr/>
    </dgm:pt>
    <dgm:pt modelId="{5EEEC098-D1A7-4F73-9D4F-670088910BEB}" type="pres">
      <dgm:prSet presAssocID="{397955A6-0FC4-44F3-B64F-E85B50CB03F0}" presName="compNode" presStyleCnt="0"/>
      <dgm:spPr/>
    </dgm:pt>
    <dgm:pt modelId="{D58EF0A9-F33A-4468-A866-7F5B645A85B7}" type="pres">
      <dgm:prSet presAssocID="{397955A6-0FC4-44F3-B64F-E85B50CB03F0}" presName="bgRect" presStyleLbl="bgShp" presStyleIdx="2" presStyleCnt="3"/>
      <dgm:spPr/>
    </dgm:pt>
    <dgm:pt modelId="{707E298E-1461-4055-A456-E72C9CAC3060}" type="pres">
      <dgm:prSet presAssocID="{397955A6-0FC4-44F3-B64F-E85B50CB03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Yuan"/>
        </a:ext>
      </dgm:extLst>
    </dgm:pt>
    <dgm:pt modelId="{96FD1F13-2CDC-448D-A75D-99A8CEBDACEE}" type="pres">
      <dgm:prSet presAssocID="{397955A6-0FC4-44F3-B64F-E85B50CB03F0}" presName="spaceRect" presStyleCnt="0"/>
      <dgm:spPr/>
    </dgm:pt>
    <dgm:pt modelId="{095205F4-58B7-470E-A7E6-7B8DB4926FBD}" type="pres">
      <dgm:prSet presAssocID="{397955A6-0FC4-44F3-B64F-E85B50CB03F0}" presName="parTx" presStyleLbl="revTx" presStyleIdx="2" presStyleCnt="3">
        <dgm:presLayoutVars>
          <dgm:chMax val="0"/>
          <dgm:chPref val="0"/>
        </dgm:presLayoutVars>
      </dgm:prSet>
      <dgm:spPr/>
    </dgm:pt>
  </dgm:ptLst>
  <dgm:cxnLst>
    <dgm:cxn modelId="{5BE15A1B-9AE6-4C2E-9E05-04B3684E9A25}" type="presOf" srcId="{8A0B2133-B610-4B4B-9735-A5C50E660088}" destId="{BF297A24-7701-4310-BD21-BA7B9EFA2B36}" srcOrd="0" destOrd="0" presId="urn:microsoft.com/office/officeart/2018/2/layout/IconVerticalSolidList"/>
    <dgm:cxn modelId="{E6363D80-3BCE-49D0-B6CD-BEF8D7BF7287}" type="presOf" srcId="{4BF7F2C6-B62D-4727-85EB-BED6FA444049}" destId="{C34B7176-88F3-4C77-B5D3-39694489AB37}" srcOrd="0" destOrd="0" presId="urn:microsoft.com/office/officeart/2018/2/layout/IconVerticalSolidList"/>
    <dgm:cxn modelId="{A419F9B2-8C4B-4F1B-9C15-6C1B4A1D1DEB}" srcId="{466585D5-5B02-4C4B-9181-BB9ADD92DDDF}" destId="{4BF7F2C6-B62D-4727-85EB-BED6FA444049}" srcOrd="0" destOrd="0" parTransId="{5467F445-825D-4572-AC47-15401CE8427F}" sibTransId="{27FD1B73-894E-4E9E-BB92-0F000BC89804}"/>
    <dgm:cxn modelId="{F0C1F0C1-FE40-4093-B8BB-FC8B5BEB013A}" type="presOf" srcId="{397955A6-0FC4-44F3-B64F-E85B50CB03F0}" destId="{095205F4-58B7-470E-A7E6-7B8DB4926FBD}" srcOrd="0" destOrd="0" presId="urn:microsoft.com/office/officeart/2018/2/layout/IconVerticalSolidList"/>
    <dgm:cxn modelId="{71011FE7-765C-46FA-8B09-320E01D994DC}" srcId="{466585D5-5B02-4C4B-9181-BB9ADD92DDDF}" destId="{397955A6-0FC4-44F3-B64F-E85B50CB03F0}" srcOrd="2" destOrd="0" parTransId="{538F1455-F4CF-416C-A07A-0DF6F38ED8E3}" sibTransId="{E7DB9A56-5D75-41E0-AFDA-8E01E5D00679}"/>
    <dgm:cxn modelId="{7DA11FE8-9C42-434E-9EB3-912701E0843D}" srcId="{466585D5-5B02-4C4B-9181-BB9ADD92DDDF}" destId="{8A0B2133-B610-4B4B-9735-A5C50E660088}" srcOrd="1" destOrd="0" parTransId="{CD6C1277-6985-40D5-9B22-FD7AF756DFF5}" sibTransId="{0AABD5BA-A63A-4517-8A73-3AECEEC42301}"/>
    <dgm:cxn modelId="{63FD87E9-5B6D-4B8A-AA5B-B0E7722C043A}" type="presOf" srcId="{466585D5-5B02-4C4B-9181-BB9ADD92DDDF}" destId="{1C9020C8-411D-4649-B5A3-E57190293E3F}" srcOrd="0" destOrd="0" presId="urn:microsoft.com/office/officeart/2018/2/layout/IconVerticalSolidList"/>
    <dgm:cxn modelId="{EECD93E7-3CBA-41C4-9A09-82CD42C72686}" type="presParOf" srcId="{1C9020C8-411D-4649-B5A3-E57190293E3F}" destId="{63C3276E-91BE-407F-A312-E2B8ACDEF53A}" srcOrd="0" destOrd="0" presId="urn:microsoft.com/office/officeart/2018/2/layout/IconVerticalSolidList"/>
    <dgm:cxn modelId="{2B225B8D-3893-4EB1-9BFE-A5B109729605}" type="presParOf" srcId="{63C3276E-91BE-407F-A312-E2B8ACDEF53A}" destId="{F6AFC3B0-CC07-4DBB-A99D-DD136CF3FF6E}" srcOrd="0" destOrd="0" presId="urn:microsoft.com/office/officeart/2018/2/layout/IconVerticalSolidList"/>
    <dgm:cxn modelId="{7B48B4ED-9527-4C5E-ACB1-A29F68D7E79F}" type="presParOf" srcId="{63C3276E-91BE-407F-A312-E2B8ACDEF53A}" destId="{7AE41C14-0A61-43B5-AB83-1308CAA1EE05}" srcOrd="1" destOrd="0" presId="urn:microsoft.com/office/officeart/2018/2/layout/IconVerticalSolidList"/>
    <dgm:cxn modelId="{7649B453-72C3-4425-99B9-5165D31DDAD9}" type="presParOf" srcId="{63C3276E-91BE-407F-A312-E2B8ACDEF53A}" destId="{CA588F31-DDC3-498B-803B-EB8BC20FAF96}" srcOrd="2" destOrd="0" presId="urn:microsoft.com/office/officeart/2018/2/layout/IconVerticalSolidList"/>
    <dgm:cxn modelId="{0B892437-50C6-451F-9C73-65DCD948CE51}" type="presParOf" srcId="{63C3276E-91BE-407F-A312-E2B8ACDEF53A}" destId="{C34B7176-88F3-4C77-B5D3-39694489AB37}" srcOrd="3" destOrd="0" presId="urn:microsoft.com/office/officeart/2018/2/layout/IconVerticalSolidList"/>
    <dgm:cxn modelId="{9DBFA4E5-933C-46C8-9EC3-9ECB39454B10}" type="presParOf" srcId="{1C9020C8-411D-4649-B5A3-E57190293E3F}" destId="{6D2EB0D5-8C38-4877-887B-D32A4CA8ED2A}" srcOrd="1" destOrd="0" presId="urn:microsoft.com/office/officeart/2018/2/layout/IconVerticalSolidList"/>
    <dgm:cxn modelId="{EB06C53B-0281-494A-89FD-ACE90D18412A}" type="presParOf" srcId="{1C9020C8-411D-4649-B5A3-E57190293E3F}" destId="{E70496A6-0FF5-4556-A97E-E52F999A58D0}" srcOrd="2" destOrd="0" presId="urn:microsoft.com/office/officeart/2018/2/layout/IconVerticalSolidList"/>
    <dgm:cxn modelId="{B63066AB-F694-4DA2-A56A-D4CE50A5C493}" type="presParOf" srcId="{E70496A6-0FF5-4556-A97E-E52F999A58D0}" destId="{13AC1FD1-D349-4DCC-BF52-A0EB3366C4CB}" srcOrd="0" destOrd="0" presId="urn:microsoft.com/office/officeart/2018/2/layout/IconVerticalSolidList"/>
    <dgm:cxn modelId="{AB47BE42-51AF-47AD-942F-309AF418D508}" type="presParOf" srcId="{E70496A6-0FF5-4556-A97E-E52F999A58D0}" destId="{9E9EF092-4895-4322-A29F-6356CBB7C76B}" srcOrd="1" destOrd="0" presId="urn:microsoft.com/office/officeart/2018/2/layout/IconVerticalSolidList"/>
    <dgm:cxn modelId="{5EF75D69-C64C-42F7-A757-7ECBEDADA888}" type="presParOf" srcId="{E70496A6-0FF5-4556-A97E-E52F999A58D0}" destId="{35D470CB-7073-471D-A3DE-EF5955E3792E}" srcOrd="2" destOrd="0" presId="urn:microsoft.com/office/officeart/2018/2/layout/IconVerticalSolidList"/>
    <dgm:cxn modelId="{46B0EFC6-8D26-40D6-A604-1027AD218B69}" type="presParOf" srcId="{E70496A6-0FF5-4556-A97E-E52F999A58D0}" destId="{BF297A24-7701-4310-BD21-BA7B9EFA2B36}" srcOrd="3" destOrd="0" presId="urn:microsoft.com/office/officeart/2018/2/layout/IconVerticalSolidList"/>
    <dgm:cxn modelId="{5458078A-046A-40F4-9507-7079D3E0D5BB}" type="presParOf" srcId="{1C9020C8-411D-4649-B5A3-E57190293E3F}" destId="{D067E6F8-08F1-4C9F-971C-8D20025BB190}" srcOrd="3" destOrd="0" presId="urn:microsoft.com/office/officeart/2018/2/layout/IconVerticalSolidList"/>
    <dgm:cxn modelId="{EDDA5630-63BD-46DF-9676-7B16D15BC77B}" type="presParOf" srcId="{1C9020C8-411D-4649-B5A3-E57190293E3F}" destId="{5EEEC098-D1A7-4F73-9D4F-670088910BEB}" srcOrd="4" destOrd="0" presId="urn:microsoft.com/office/officeart/2018/2/layout/IconVerticalSolidList"/>
    <dgm:cxn modelId="{92D2F31A-CA5F-4FBE-8234-183599B9ADBD}" type="presParOf" srcId="{5EEEC098-D1A7-4F73-9D4F-670088910BEB}" destId="{D58EF0A9-F33A-4468-A866-7F5B645A85B7}" srcOrd="0" destOrd="0" presId="urn:microsoft.com/office/officeart/2018/2/layout/IconVerticalSolidList"/>
    <dgm:cxn modelId="{4493150F-001D-4DF0-B58D-DC26D887EFA7}" type="presParOf" srcId="{5EEEC098-D1A7-4F73-9D4F-670088910BEB}" destId="{707E298E-1461-4055-A456-E72C9CAC3060}" srcOrd="1" destOrd="0" presId="urn:microsoft.com/office/officeart/2018/2/layout/IconVerticalSolidList"/>
    <dgm:cxn modelId="{0BAEC2F2-230A-4491-BFE4-FE3CBF09F7C3}" type="presParOf" srcId="{5EEEC098-D1A7-4F73-9D4F-670088910BEB}" destId="{96FD1F13-2CDC-448D-A75D-99A8CEBDACEE}" srcOrd="2" destOrd="0" presId="urn:microsoft.com/office/officeart/2018/2/layout/IconVerticalSolidList"/>
    <dgm:cxn modelId="{3FD35F66-A3F6-4C90-B3B7-B6E380230FFE}" type="presParOf" srcId="{5EEEC098-D1A7-4F73-9D4F-670088910BEB}" destId="{095205F4-58B7-470E-A7E6-7B8DB4926F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F03195-A228-4DD1-AB39-3F865335C4D8}" type="doc">
      <dgm:prSet loTypeId="urn:microsoft.com/office/officeart/2005/8/layout/vList5" loCatId="list" qsTypeId="urn:microsoft.com/office/officeart/2005/8/quickstyle/simple2" qsCatId="simple" csTypeId="urn:microsoft.com/office/officeart/2005/8/colors/accent3_2" csCatId="accent3"/>
      <dgm:spPr/>
      <dgm:t>
        <a:bodyPr/>
        <a:lstStyle/>
        <a:p>
          <a:endParaRPr lang="en-US"/>
        </a:p>
      </dgm:t>
    </dgm:pt>
    <dgm:pt modelId="{96123E84-8F70-4E61-AF33-F804775FDEB8}">
      <dgm:prSet/>
      <dgm:spPr/>
      <dgm:t>
        <a:bodyPr/>
        <a:lstStyle/>
        <a:p>
          <a:r>
            <a:rPr lang="en-US"/>
            <a:t>Exchange transactions are reported the year of the sale by the taxpayer’s next tax filing date.</a:t>
          </a:r>
        </a:p>
      </dgm:t>
    </dgm:pt>
    <dgm:pt modelId="{62CA7821-9706-4C7A-AD1D-2CD72DACDE41}" type="parTrans" cxnId="{A3F0CB57-BFFA-45CF-B1B8-7521D01FC9CE}">
      <dgm:prSet/>
      <dgm:spPr/>
      <dgm:t>
        <a:bodyPr/>
        <a:lstStyle/>
        <a:p>
          <a:endParaRPr lang="en-US"/>
        </a:p>
      </dgm:t>
    </dgm:pt>
    <dgm:pt modelId="{5AC73BBA-FEA6-4553-AD7D-4ACDDB57C519}" type="sibTrans" cxnId="{A3F0CB57-BFFA-45CF-B1B8-7521D01FC9CE}">
      <dgm:prSet/>
      <dgm:spPr/>
      <dgm:t>
        <a:bodyPr/>
        <a:lstStyle/>
        <a:p>
          <a:endParaRPr lang="en-US"/>
        </a:p>
      </dgm:t>
    </dgm:pt>
    <dgm:pt modelId="{11E22A08-9128-456D-834A-0E9EFE3BC2A0}">
      <dgm:prSet/>
      <dgm:spPr/>
      <dgm:t>
        <a:bodyPr/>
        <a:lstStyle/>
        <a:p>
          <a:r>
            <a:rPr lang="en-US"/>
            <a:t>“Year-end” sales could incur some special circumstances.</a:t>
          </a:r>
          <a:br>
            <a:rPr lang="en-US"/>
          </a:br>
          <a:endParaRPr lang="en-US"/>
        </a:p>
      </dgm:t>
    </dgm:pt>
    <dgm:pt modelId="{8F82676A-63C2-4CC2-9D1B-CA0673901ABD}" type="parTrans" cxnId="{675BAB7C-E8EE-4E85-BC5A-96E71917EEEC}">
      <dgm:prSet/>
      <dgm:spPr/>
      <dgm:t>
        <a:bodyPr/>
        <a:lstStyle/>
        <a:p>
          <a:endParaRPr lang="en-US"/>
        </a:p>
      </dgm:t>
    </dgm:pt>
    <dgm:pt modelId="{BD3EACFB-7035-4F29-BEDA-7F0853F9C6BA}" type="sibTrans" cxnId="{675BAB7C-E8EE-4E85-BC5A-96E71917EEEC}">
      <dgm:prSet/>
      <dgm:spPr/>
      <dgm:t>
        <a:bodyPr/>
        <a:lstStyle/>
        <a:p>
          <a:endParaRPr lang="en-US"/>
        </a:p>
      </dgm:t>
    </dgm:pt>
    <dgm:pt modelId="{19D79E7E-8E78-4FC5-BE21-BF1A68FA9F78}">
      <dgm:prSet/>
      <dgm:spPr/>
      <dgm:t>
        <a:bodyPr/>
        <a:lstStyle/>
        <a:p>
          <a:r>
            <a:rPr lang="en-US"/>
            <a:t>Identification</a:t>
          </a:r>
        </a:p>
      </dgm:t>
    </dgm:pt>
    <dgm:pt modelId="{55BD1A35-BCE4-44F7-9842-E9AF8DEA0A9A}" type="parTrans" cxnId="{DDA5ED34-283E-4705-A5FC-9F8A85B26B58}">
      <dgm:prSet/>
      <dgm:spPr/>
      <dgm:t>
        <a:bodyPr/>
        <a:lstStyle/>
        <a:p>
          <a:endParaRPr lang="en-US"/>
        </a:p>
      </dgm:t>
    </dgm:pt>
    <dgm:pt modelId="{0FB3A4CC-FE90-4B8F-BB7E-41DE856345FF}" type="sibTrans" cxnId="{DDA5ED34-283E-4705-A5FC-9F8A85B26B58}">
      <dgm:prSet/>
      <dgm:spPr/>
      <dgm:t>
        <a:bodyPr/>
        <a:lstStyle/>
        <a:p>
          <a:endParaRPr lang="en-US"/>
        </a:p>
      </dgm:t>
    </dgm:pt>
    <dgm:pt modelId="{FBDED41B-8670-48F5-8F72-90906AE43C7B}">
      <dgm:prSet/>
      <dgm:spPr/>
      <dgm:t>
        <a:bodyPr/>
        <a:lstStyle/>
        <a:p>
          <a:r>
            <a:rPr lang="en-US"/>
            <a:t>45</a:t>
          </a:r>
          <a:r>
            <a:rPr lang="en-US" baseline="30000"/>
            <a:t>th</a:t>
          </a:r>
          <a:r>
            <a:rPr lang="en-US"/>
            <a:t> day into the next tax year/may be eligible for “installment sale” (§453) if suitable replacement property is not located.</a:t>
          </a:r>
        </a:p>
      </dgm:t>
    </dgm:pt>
    <dgm:pt modelId="{23FF360F-DDDB-4B3F-8D3C-5C50B3FA435A}" type="parTrans" cxnId="{277F0C4D-6C7C-442A-84F1-665C318E218A}">
      <dgm:prSet/>
      <dgm:spPr/>
      <dgm:t>
        <a:bodyPr/>
        <a:lstStyle/>
        <a:p>
          <a:endParaRPr lang="en-US"/>
        </a:p>
      </dgm:t>
    </dgm:pt>
    <dgm:pt modelId="{93C99C35-EC2A-4855-835D-93892087D1A4}" type="sibTrans" cxnId="{277F0C4D-6C7C-442A-84F1-665C318E218A}">
      <dgm:prSet/>
      <dgm:spPr/>
      <dgm:t>
        <a:bodyPr/>
        <a:lstStyle/>
        <a:p>
          <a:endParaRPr lang="en-US"/>
        </a:p>
      </dgm:t>
    </dgm:pt>
    <dgm:pt modelId="{24526DB1-E6C8-4C17-8DE6-483E6AB2DBB8}">
      <dgm:prSet/>
      <dgm:spPr/>
      <dgm:t>
        <a:bodyPr/>
        <a:lstStyle/>
        <a:p>
          <a:r>
            <a:rPr lang="en-US"/>
            <a:t>Purchase of Replacement Property(ies)</a:t>
          </a:r>
        </a:p>
      </dgm:t>
    </dgm:pt>
    <dgm:pt modelId="{ACA992BC-3522-4B36-A012-A537CDC1FA37}" type="parTrans" cxnId="{4007485E-EB96-4978-97B0-D87C2DE57366}">
      <dgm:prSet/>
      <dgm:spPr/>
      <dgm:t>
        <a:bodyPr/>
        <a:lstStyle/>
        <a:p>
          <a:endParaRPr lang="en-US"/>
        </a:p>
      </dgm:t>
    </dgm:pt>
    <dgm:pt modelId="{ED783E22-4A30-469E-AE3F-58C5F1312940}" type="sibTrans" cxnId="{4007485E-EB96-4978-97B0-D87C2DE57366}">
      <dgm:prSet/>
      <dgm:spPr/>
      <dgm:t>
        <a:bodyPr/>
        <a:lstStyle/>
        <a:p>
          <a:endParaRPr lang="en-US"/>
        </a:p>
      </dgm:t>
    </dgm:pt>
    <dgm:pt modelId="{1142F20C-7E96-42DB-97FE-AAF09E2B0F65}">
      <dgm:prSet/>
      <dgm:spPr/>
      <dgm:t>
        <a:bodyPr/>
        <a:lstStyle/>
        <a:p>
          <a:r>
            <a:rPr lang="en-US"/>
            <a:t>180</a:t>
          </a:r>
          <a:r>
            <a:rPr lang="en-US" baseline="30000"/>
            <a:t>th</a:t>
          </a:r>
          <a:r>
            <a:rPr lang="en-US"/>
            <a:t> day past April tax filing deadline/file extension.</a:t>
          </a:r>
        </a:p>
      </dgm:t>
    </dgm:pt>
    <dgm:pt modelId="{7105713B-40EC-4B55-A2E1-36E91B835C54}" type="parTrans" cxnId="{5443C40C-A2D6-44EB-8B56-8F363E773A9E}">
      <dgm:prSet/>
      <dgm:spPr/>
      <dgm:t>
        <a:bodyPr/>
        <a:lstStyle/>
        <a:p>
          <a:endParaRPr lang="en-US"/>
        </a:p>
      </dgm:t>
    </dgm:pt>
    <dgm:pt modelId="{42386328-4DC6-481F-85A0-F29F69CB3AE7}" type="sibTrans" cxnId="{5443C40C-A2D6-44EB-8B56-8F363E773A9E}">
      <dgm:prSet/>
      <dgm:spPr/>
      <dgm:t>
        <a:bodyPr/>
        <a:lstStyle/>
        <a:p>
          <a:endParaRPr lang="en-US"/>
        </a:p>
      </dgm:t>
    </dgm:pt>
    <dgm:pt modelId="{34459C33-9A1E-4F73-A18E-822172947241}" type="pres">
      <dgm:prSet presAssocID="{B3F03195-A228-4DD1-AB39-3F865335C4D8}" presName="Name0" presStyleCnt="0">
        <dgm:presLayoutVars>
          <dgm:dir/>
          <dgm:animLvl val="lvl"/>
          <dgm:resizeHandles val="exact"/>
        </dgm:presLayoutVars>
      </dgm:prSet>
      <dgm:spPr/>
    </dgm:pt>
    <dgm:pt modelId="{B350278C-5F2F-40EC-B13A-ED3B21C51CAB}" type="pres">
      <dgm:prSet presAssocID="{96123E84-8F70-4E61-AF33-F804775FDEB8}" presName="linNode" presStyleCnt="0"/>
      <dgm:spPr/>
    </dgm:pt>
    <dgm:pt modelId="{82952500-72FE-4AFB-B426-E29C9B1ABBAA}" type="pres">
      <dgm:prSet presAssocID="{96123E84-8F70-4E61-AF33-F804775FDEB8}" presName="parentText" presStyleLbl="node1" presStyleIdx="0" presStyleCnt="2">
        <dgm:presLayoutVars>
          <dgm:chMax val="1"/>
          <dgm:bulletEnabled val="1"/>
        </dgm:presLayoutVars>
      </dgm:prSet>
      <dgm:spPr/>
    </dgm:pt>
    <dgm:pt modelId="{203564FB-025E-4936-88B2-6508409D6A99}" type="pres">
      <dgm:prSet presAssocID="{5AC73BBA-FEA6-4553-AD7D-4ACDDB57C519}" presName="sp" presStyleCnt="0"/>
      <dgm:spPr/>
    </dgm:pt>
    <dgm:pt modelId="{1DE0BB83-A36A-444B-83DC-B7E27FC55BEE}" type="pres">
      <dgm:prSet presAssocID="{11E22A08-9128-456D-834A-0E9EFE3BC2A0}" presName="linNode" presStyleCnt="0"/>
      <dgm:spPr/>
    </dgm:pt>
    <dgm:pt modelId="{83BA7741-D6DA-45FD-A26D-0A23C931C2B4}" type="pres">
      <dgm:prSet presAssocID="{11E22A08-9128-456D-834A-0E9EFE3BC2A0}" presName="parentText" presStyleLbl="node1" presStyleIdx="1" presStyleCnt="2">
        <dgm:presLayoutVars>
          <dgm:chMax val="1"/>
          <dgm:bulletEnabled val="1"/>
        </dgm:presLayoutVars>
      </dgm:prSet>
      <dgm:spPr/>
    </dgm:pt>
    <dgm:pt modelId="{E64746DD-0CB8-4D87-8242-3AD1ED178AE6}" type="pres">
      <dgm:prSet presAssocID="{11E22A08-9128-456D-834A-0E9EFE3BC2A0}" presName="descendantText" presStyleLbl="alignAccFollowNode1" presStyleIdx="0" presStyleCnt="1">
        <dgm:presLayoutVars>
          <dgm:bulletEnabled val="1"/>
        </dgm:presLayoutVars>
      </dgm:prSet>
      <dgm:spPr/>
    </dgm:pt>
  </dgm:ptLst>
  <dgm:cxnLst>
    <dgm:cxn modelId="{5443C40C-A2D6-44EB-8B56-8F363E773A9E}" srcId="{24526DB1-E6C8-4C17-8DE6-483E6AB2DBB8}" destId="{1142F20C-7E96-42DB-97FE-AAF09E2B0F65}" srcOrd="0" destOrd="0" parTransId="{7105713B-40EC-4B55-A2E1-36E91B835C54}" sibTransId="{42386328-4DC6-481F-85A0-F29F69CB3AE7}"/>
    <dgm:cxn modelId="{24D9C01C-E0CA-4EA8-AD7A-AE464E730B0F}" type="presOf" srcId="{11E22A08-9128-456D-834A-0E9EFE3BC2A0}" destId="{83BA7741-D6DA-45FD-A26D-0A23C931C2B4}" srcOrd="0" destOrd="0" presId="urn:microsoft.com/office/officeart/2005/8/layout/vList5"/>
    <dgm:cxn modelId="{B87C4A1E-F381-450C-845C-637CD0D007C3}" type="presOf" srcId="{19D79E7E-8E78-4FC5-BE21-BF1A68FA9F78}" destId="{E64746DD-0CB8-4D87-8242-3AD1ED178AE6}" srcOrd="0" destOrd="0" presId="urn:microsoft.com/office/officeart/2005/8/layout/vList5"/>
    <dgm:cxn modelId="{DDA5ED34-283E-4705-A5FC-9F8A85B26B58}" srcId="{11E22A08-9128-456D-834A-0E9EFE3BC2A0}" destId="{19D79E7E-8E78-4FC5-BE21-BF1A68FA9F78}" srcOrd="0" destOrd="0" parTransId="{55BD1A35-BCE4-44F7-9842-E9AF8DEA0A9A}" sibTransId="{0FB3A4CC-FE90-4B8F-BB7E-41DE856345FF}"/>
    <dgm:cxn modelId="{EA4A7D3F-22B8-4D04-9A8F-E2EEC5068B5B}" type="presOf" srcId="{1142F20C-7E96-42DB-97FE-AAF09E2B0F65}" destId="{E64746DD-0CB8-4D87-8242-3AD1ED178AE6}" srcOrd="0" destOrd="3" presId="urn:microsoft.com/office/officeart/2005/8/layout/vList5"/>
    <dgm:cxn modelId="{4007485E-EB96-4978-97B0-D87C2DE57366}" srcId="{11E22A08-9128-456D-834A-0E9EFE3BC2A0}" destId="{24526DB1-E6C8-4C17-8DE6-483E6AB2DBB8}" srcOrd="1" destOrd="0" parTransId="{ACA992BC-3522-4B36-A012-A537CDC1FA37}" sibTransId="{ED783E22-4A30-469E-AE3F-58C5F1312940}"/>
    <dgm:cxn modelId="{3BBCA66B-8D60-4C3D-949B-84D67E455C85}" type="presOf" srcId="{96123E84-8F70-4E61-AF33-F804775FDEB8}" destId="{82952500-72FE-4AFB-B426-E29C9B1ABBAA}" srcOrd="0" destOrd="0" presId="urn:microsoft.com/office/officeart/2005/8/layout/vList5"/>
    <dgm:cxn modelId="{3AF3BB4B-EEDF-454B-9B70-34546CCB71B3}" type="presOf" srcId="{24526DB1-E6C8-4C17-8DE6-483E6AB2DBB8}" destId="{E64746DD-0CB8-4D87-8242-3AD1ED178AE6}" srcOrd="0" destOrd="2" presId="urn:microsoft.com/office/officeart/2005/8/layout/vList5"/>
    <dgm:cxn modelId="{277F0C4D-6C7C-442A-84F1-665C318E218A}" srcId="{19D79E7E-8E78-4FC5-BE21-BF1A68FA9F78}" destId="{FBDED41B-8670-48F5-8F72-90906AE43C7B}" srcOrd="0" destOrd="0" parTransId="{23FF360F-DDDB-4B3F-8D3C-5C50B3FA435A}" sibTransId="{93C99C35-EC2A-4855-835D-93892087D1A4}"/>
    <dgm:cxn modelId="{A3F0CB57-BFFA-45CF-B1B8-7521D01FC9CE}" srcId="{B3F03195-A228-4DD1-AB39-3F865335C4D8}" destId="{96123E84-8F70-4E61-AF33-F804775FDEB8}" srcOrd="0" destOrd="0" parTransId="{62CA7821-9706-4C7A-AD1D-2CD72DACDE41}" sibTransId="{5AC73BBA-FEA6-4553-AD7D-4ACDDB57C519}"/>
    <dgm:cxn modelId="{675BAB7C-E8EE-4E85-BC5A-96E71917EEEC}" srcId="{B3F03195-A228-4DD1-AB39-3F865335C4D8}" destId="{11E22A08-9128-456D-834A-0E9EFE3BC2A0}" srcOrd="1" destOrd="0" parTransId="{8F82676A-63C2-4CC2-9D1B-CA0673901ABD}" sibTransId="{BD3EACFB-7035-4F29-BEDA-7F0853F9C6BA}"/>
    <dgm:cxn modelId="{43B43186-34A4-4EFB-8CC6-48AF385E9ABC}" type="presOf" srcId="{FBDED41B-8670-48F5-8F72-90906AE43C7B}" destId="{E64746DD-0CB8-4D87-8242-3AD1ED178AE6}" srcOrd="0" destOrd="1" presId="urn:microsoft.com/office/officeart/2005/8/layout/vList5"/>
    <dgm:cxn modelId="{4E2065ED-EDCB-4EF6-9F7D-4B98D371AC4C}" type="presOf" srcId="{B3F03195-A228-4DD1-AB39-3F865335C4D8}" destId="{34459C33-9A1E-4F73-A18E-822172947241}" srcOrd="0" destOrd="0" presId="urn:microsoft.com/office/officeart/2005/8/layout/vList5"/>
    <dgm:cxn modelId="{DAE0F96D-DEBE-4480-B1C4-640164DD944D}" type="presParOf" srcId="{34459C33-9A1E-4F73-A18E-822172947241}" destId="{B350278C-5F2F-40EC-B13A-ED3B21C51CAB}" srcOrd="0" destOrd="0" presId="urn:microsoft.com/office/officeart/2005/8/layout/vList5"/>
    <dgm:cxn modelId="{E52D017D-1C71-412F-A144-BDB81B37685A}" type="presParOf" srcId="{B350278C-5F2F-40EC-B13A-ED3B21C51CAB}" destId="{82952500-72FE-4AFB-B426-E29C9B1ABBAA}" srcOrd="0" destOrd="0" presId="urn:microsoft.com/office/officeart/2005/8/layout/vList5"/>
    <dgm:cxn modelId="{93982B23-A69E-4DD7-9815-3BDDF2162214}" type="presParOf" srcId="{34459C33-9A1E-4F73-A18E-822172947241}" destId="{203564FB-025E-4936-88B2-6508409D6A99}" srcOrd="1" destOrd="0" presId="urn:microsoft.com/office/officeart/2005/8/layout/vList5"/>
    <dgm:cxn modelId="{F928D563-19D8-4235-B3FB-EAEF3523FBEC}" type="presParOf" srcId="{34459C33-9A1E-4F73-A18E-822172947241}" destId="{1DE0BB83-A36A-444B-83DC-B7E27FC55BEE}" srcOrd="2" destOrd="0" presId="urn:microsoft.com/office/officeart/2005/8/layout/vList5"/>
    <dgm:cxn modelId="{B6891DF8-4754-4A5C-83D7-DFBEC123FC8C}" type="presParOf" srcId="{1DE0BB83-A36A-444B-83DC-B7E27FC55BEE}" destId="{83BA7741-D6DA-45FD-A26D-0A23C931C2B4}" srcOrd="0" destOrd="0" presId="urn:microsoft.com/office/officeart/2005/8/layout/vList5"/>
    <dgm:cxn modelId="{D9EE5CC7-E372-4B07-BFCA-A1DF411538E4}" type="presParOf" srcId="{1DE0BB83-A36A-444B-83DC-B7E27FC55BEE}" destId="{E64746DD-0CB8-4D87-8242-3AD1ED178AE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FBEAC4-6944-4A8D-8654-9A6624FFBBE4}" type="doc">
      <dgm:prSet loTypeId="urn:microsoft.com/office/officeart/2005/8/layout/cycle3" loCatId="cycle" qsTypeId="urn:microsoft.com/office/officeart/2005/8/quickstyle/simple2" qsCatId="simple" csTypeId="urn:microsoft.com/office/officeart/2005/8/colors/accent1_2" csCatId="accent1" phldr="1"/>
      <dgm:spPr/>
      <dgm:t>
        <a:bodyPr/>
        <a:lstStyle/>
        <a:p>
          <a:endParaRPr lang="en-US"/>
        </a:p>
      </dgm:t>
    </dgm:pt>
    <dgm:pt modelId="{0977E2FE-692F-4BAD-AB14-1F5D835CE5C0}">
      <dgm:prSet/>
      <dgm:spPr/>
      <dgm:t>
        <a:bodyPr/>
        <a:lstStyle/>
        <a:p>
          <a:r>
            <a:rPr lang="en-US"/>
            <a:t>Deferred Gain Treatment</a:t>
          </a:r>
        </a:p>
      </dgm:t>
    </dgm:pt>
    <dgm:pt modelId="{1156B59C-7430-4A18-A48D-655ECFCBC9FF}" type="parTrans" cxnId="{777FCCBA-0273-434B-B636-CB8BD44712D4}">
      <dgm:prSet/>
      <dgm:spPr/>
      <dgm:t>
        <a:bodyPr/>
        <a:lstStyle/>
        <a:p>
          <a:endParaRPr lang="en-US"/>
        </a:p>
      </dgm:t>
    </dgm:pt>
    <dgm:pt modelId="{93F8AE34-7374-4270-9DC2-203F5C9ADF85}" type="sibTrans" cxnId="{777FCCBA-0273-434B-B636-CB8BD44712D4}">
      <dgm:prSet/>
      <dgm:spPr/>
      <dgm:t>
        <a:bodyPr/>
        <a:lstStyle/>
        <a:p>
          <a:endParaRPr lang="en-US"/>
        </a:p>
      </dgm:t>
    </dgm:pt>
    <dgm:pt modelId="{A94E5A78-916D-4C89-B34B-63E83C905741}">
      <dgm:prSet/>
      <dgm:spPr/>
      <dgm:t>
        <a:bodyPr/>
        <a:lstStyle/>
        <a:p>
          <a:r>
            <a:rPr lang="en-US" dirty="0"/>
            <a:t>Build Wealth</a:t>
          </a:r>
        </a:p>
      </dgm:t>
    </dgm:pt>
    <dgm:pt modelId="{110C60B7-FC0B-4433-B3C9-2F7F49C7AE8C}" type="parTrans" cxnId="{BF13539A-F4C3-491C-A8AD-D9FB59BFF1E0}">
      <dgm:prSet/>
      <dgm:spPr/>
      <dgm:t>
        <a:bodyPr/>
        <a:lstStyle/>
        <a:p>
          <a:endParaRPr lang="en-US"/>
        </a:p>
      </dgm:t>
    </dgm:pt>
    <dgm:pt modelId="{D2205C14-D236-496E-9C2C-C341729278A6}" type="sibTrans" cxnId="{BF13539A-F4C3-491C-A8AD-D9FB59BFF1E0}">
      <dgm:prSet/>
      <dgm:spPr/>
      <dgm:t>
        <a:bodyPr/>
        <a:lstStyle/>
        <a:p>
          <a:endParaRPr lang="en-US"/>
        </a:p>
      </dgm:t>
    </dgm:pt>
    <dgm:pt modelId="{0D81DEDE-2BBE-47ED-AB56-6836863D5CDC}">
      <dgm:prSet/>
      <dgm:spPr/>
      <dgm:t>
        <a:bodyPr/>
        <a:lstStyle/>
        <a:p>
          <a:r>
            <a:rPr lang="en-US"/>
            <a:t>Increased depreciation</a:t>
          </a:r>
        </a:p>
      </dgm:t>
    </dgm:pt>
    <dgm:pt modelId="{90450663-CE25-420C-BAB8-54D5DC673AE0}" type="parTrans" cxnId="{2010F3F8-2705-4EE4-B783-BF23E80204EC}">
      <dgm:prSet/>
      <dgm:spPr/>
      <dgm:t>
        <a:bodyPr/>
        <a:lstStyle/>
        <a:p>
          <a:endParaRPr lang="en-US"/>
        </a:p>
      </dgm:t>
    </dgm:pt>
    <dgm:pt modelId="{C8032602-A798-460C-9051-0D5811F140F7}" type="sibTrans" cxnId="{2010F3F8-2705-4EE4-B783-BF23E80204EC}">
      <dgm:prSet/>
      <dgm:spPr/>
      <dgm:t>
        <a:bodyPr/>
        <a:lstStyle/>
        <a:p>
          <a:endParaRPr lang="en-US"/>
        </a:p>
      </dgm:t>
    </dgm:pt>
    <dgm:pt modelId="{0E002DAE-F316-4352-87DA-D82DF0DCD9F7}">
      <dgm:prSet/>
      <dgm:spPr/>
      <dgm:t>
        <a:bodyPr/>
        <a:lstStyle/>
        <a:p>
          <a:r>
            <a:rPr lang="en-US" dirty="0"/>
            <a:t>Consolidation</a:t>
          </a:r>
        </a:p>
      </dgm:t>
    </dgm:pt>
    <dgm:pt modelId="{2F9749A5-20D2-41BB-96A5-094E2DBED841}" type="parTrans" cxnId="{B26C8D7A-4CAD-4551-8CC3-910C6E68FD8D}">
      <dgm:prSet/>
      <dgm:spPr/>
      <dgm:t>
        <a:bodyPr/>
        <a:lstStyle/>
        <a:p>
          <a:endParaRPr lang="en-US"/>
        </a:p>
      </dgm:t>
    </dgm:pt>
    <dgm:pt modelId="{80701ACC-1CD1-4975-BFA5-1A7006351CE7}" type="sibTrans" cxnId="{B26C8D7A-4CAD-4551-8CC3-910C6E68FD8D}">
      <dgm:prSet/>
      <dgm:spPr/>
      <dgm:t>
        <a:bodyPr/>
        <a:lstStyle/>
        <a:p>
          <a:endParaRPr lang="en-US"/>
        </a:p>
      </dgm:t>
    </dgm:pt>
    <dgm:pt modelId="{42AC045F-5F6A-4ADE-A20C-F7736828CB14}">
      <dgm:prSet/>
      <dgm:spPr/>
      <dgm:t>
        <a:bodyPr/>
        <a:lstStyle/>
        <a:p>
          <a:r>
            <a:rPr lang="en-US" dirty="0"/>
            <a:t>Diversification</a:t>
          </a:r>
        </a:p>
      </dgm:t>
    </dgm:pt>
    <dgm:pt modelId="{A0965336-9C3D-47B9-8079-F2952763BAB4}" type="parTrans" cxnId="{164336CA-F303-4EED-8F18-E1D69BBF14DA}">
      <dgm:prSet/>
      <dgm:spPr/>
      <dgm:t>
        <a:bodyPr/>
        <a:lstStyle/>
        <a:p>
          <a:endParaRPr lang="en-US"/>
        </a:p>
      </dgm:t>
    </dgm:pt>
    <dgm:pt modelId="{02BAC32A-E736-439D-BD6C-E8FE52FAD4E1}" type="sibTrans" cxnId="{164336CA-F303-4EED-8F18-E1D69BBF14DA}">
      <dgm:prSet/>
      <dgm:spPr/>
      <dgm:t>
        <a:bodyPr/>
        <a:lstStyle/>
        <a:p>
          <a:endParaRPr lang="en-US"/>
        </a:p>
      </dgm:t>
    </dgm:pt>
    <dgm:pt modelId="{E6E69301-F152-441B-A159-CC081DAF8EA7}">
      <dgm:prSet/>
      <dgm:spPr/>
      <dgm:t>
        <a:bodyPr/>
        <a:lstStyle/>
        <a:p>
          <a:r>
            <a:rPr lang="en-US" dirty="0"/>
            <a:t>Cash flow</a:t>
          </a:r>
        </a:p>
      </dgm:t>
    </dgm:pt>
    <dgm:pt modelId="{7A190DA7-6D6D-41A2-891B-FE6831B190C7}" type="parTrans" cxnId="{B986B3E6-4A63-4333-B3EA-AC21FF89EAB6}">
      <dgm:prSet/>
      <dgm:spPr/>
      <dgm:t>
        <a:bodyPr/>
        <a:lstStyle/>
        <a:p>
          <a:endParaRPr lang="en-US"/>
        </a:p>
      </dgm:t>
    </dgm:pt>
    <dgm:pt modelId="{56584AA2-9C9E-45F3-80A6-7C0AFDF1D7DF}" type="sibTrans" cxnId="{B986B3E6-4A63-4333-B3EA-AC21FF89EAB6}">
      <dgm:prSet/>
      <dgm:spPr/>
      <dgm:t>
        <a:bodyPr/>
        <a:lstStyle/>
        <a:p>
          <a:endParaRPr lang="en-US"/>
        </a:p>
      </dgm:t>
    </dgm:pt>
    <dgm:pt modelId="{59BB8A3E-6962-4B02-9987-BE9B6E47DB06}">
      <dgm:prSet/>
      <dgm:spPr/>
      <dgm:t>
        <a:bodyPr/>
        <a:lstStyle/>
        <a:p>
          <a:r>
            <a:rPr lang="en-US"/>
            <a:t>Increase Leverage</a:t>
          </a:r>
        </a:p>
      </dgm:t>
    </dgm:pt>
    <dgm:pt modelId="{80A2343F-469C-4BEE-BF6F-1D3EFF3D5EFD}" type="parTrans" cxnId="{13FC8503-7888-4B1C-8A9D-9D11E9D170B6}">
      <dgm:prSet/>
      <dgm:spPr/>
      <dgm:t>
        <a:bodyPr/>
        <a:lstStyle/>
        <a:p>
          <a:endParaRPr lang="en-US"/>
        </a:p>
      </dgm:t>
    </dgm:pt>
    <dgm:pt modelId="{3BF5DBC2-FF15-44F8-BC33-8DE5904AFD34}" type="sibTrans" cxnId="{13FC8503-7888-4B1C-8A9D-9D11E9D170B6}">
      <dgm:prSet/>
      <dgm:spPr/>
      <dgm:t>
        <a:bodyPr/>
        <a:lstStyle/>
        <a:p>
          <a:endParaRPr lang="en-US"/>
        </a:p>
      </dgm:t>
    </dgm:pt>
    <dgm:pt modelId="{8C828A1E-2A2E-4669-BB1C-CFD590E578A2}">
      <dgm:prSet/>
      <dgm:spPr/>
      <dgm:t>
        <a:bodyPr/>
        <a:lstStyle/>
        <a:p>
          <a:r>
            <a:rPr lang="en-US"/>
            <a:t>Co-ownership issues / Estate planning</a:t>
          </a:r>
        </a:p>
      </dgm:t>
    </dgm:pt>
    <dgm:pt modelId="{7DF3B660-3DF3-451C-B8A4-58B894413611}" type="parTrans" cxnId="{AF7AB9A1-0D5B-4226-B133-E52468DCD020}">
      <dgm:prSet/>
      <dgm:spPr/>
      <dgm:t>
        <a:bodyPr/>
        <a:lstStyle/>
        <a:p>
          <a:endParaRPr lang="en-US"/>
        </a:p>
      </dgm:t>
    </dgm:pt>
    <dgm:pt modelId="{5BB474CA-79B0-4BE7-B98C-E5083302FE73}" type="sibTrans" cxnId="{AF7AB9A1-0D5B-4226-B133-E52468DCD020}">
      <dgm:prSet/>
      <dgm:spPr/>
      <dgm:t>
        <a:bodyPr/>
        <a:lstStyle/>
        <a:p>
          <a:endParaRPr lang="en-US"/>
        </a:p>
      </dgm:t>
    </dgm:pt>
    <dgm:pt modelId="{63FBE449-1085-4D11-8617-979446B217B4}" type="pres">
      <dgm:prSet presAssocID="{ABFBEAC4-6944-4A8D-8654-9A6624FFBBE4}" presName="Name0" presStyleCnt="0">
        <dgm:presLayoutVars>
          <dgm:dir/>
          <dgm:resizeHandles val="exact"/>
        </dgm:presLayoutVars>
      </dgm:prSet>
      <dgm:spPr/>
    </dgm:pt>
    <dgm:pt modelId="{27BF91C7-FAFA-4F43-9212-59E1E5F418A2}" type="pres">
      <dgm:prSet presAssocID="{ABFBEAC4-6944-4A8D-8654-9A6624FFBBE4}" presName="cycle" presStyleCnt="0"/>
      <dgm:spPr/>
    </dgm:pt>
    <dgm:pt modelId="{14F797B9-2DC3-4CC4-8796-4C6E80F5310D}" type="pres">
      <dgm:prSet presAssocID="{0977E2FE-692F-4BAD-AB14-1F5D835CE5C0}" presName="nodeFirstNode" presStyleLbl="node1" presStyleIdx="0" presStyleCnt="8">
        <dgm:presLayoutVars>
          <dgm:bulletEnabled val="1"/>
        </dgm:presLayoutVars>
      </dgm:prSet>
      <dgm:spPr/>
    </dgm:pt>
    <dgm:pt modelId="{D5F3CBF0-8BFE-4327-A98B-9D8E4E644AA8}" type="pres">
      <dgm:prSet presAssocID="{93F8AE34-7374-4270-9DC2-203F5C9ADF85}" presName="sibTransFirstNode" presStyleLbl="bgShp" presStyleIdx="0" presStyleCnt="1"/>
      <dgm:spPr/>
    </dgm:pt>
    <dgm:pt modelId="{EB75AA70-4441-4F0F-A7C2-DD6A5BC45507}" type="pres">
      <dgm:prSet presAssocID="{A94E5A78-916D-4C89-B34B-63E83C905741}" presName="nodeFollowingNodes" presStyleLbl="node1" presStyleIdx="1" presStyleCnt="8" custRadScaleRad="100731" custRadScaleInc="14918">
        <dgm:presLayoutVars>
          <dgm:bulletEnabled val="1"/>
        </dgm:presLayoutVars>
      </dgm:prSet>
      <dgm:spPr/>
    </dgm:pt>
    <dgm:pt modelId="{13D3675E-758D-4A9B-B15C-9275D8816BDC}" type="pres">
      <dgm:prSet presAssocID="{0D81DEDE-2BBE-47ED-AB56-6836863D5CDC}" presName="nodeFollowingNodes" presStyleLbl="node1" presStyleIdx="2" presStyleCnt="8">
        <dgm:presLayoutVars>
          <dgm:bulletEnabled val="1"/>
        </dgm:presLayoutVars>
      </dgm:prSet>
      <dgm:spPr/>
    </dgm:pt>
    <dgm:pt modelId="{ED499179-6CBF-4201-90A3-4F800C02FC25}" type="pres">
      <dgm:prSet presAssocID="{0E002DAE-F316-4352-87DA-D82DF0DCD9F7}" presName="nodeFollowingNodes" presStyleLbl="node1" presStyleIdx="3" presStyleCnt="8" custRadScaleRad="101617" custRadScaleInc="-22237">
        <dgm:presLayoutVars>
          <dgm:bulletEnabled val="1"/>
        </dgm:presLayoutVars>
      </dgm:prSet>
      <dgm:spPr/>
    </dgm:pt>
    <dgm:pt modelId="{5930AAD8-7792-4152-8031-92230747416F}" type="pres">
      <dgm:prSet presAssocID="{42AC045F-5F6A-4ADE-A20C-F7736828CB14}" presName="nodeFollowingNodes" presStyleLbl="node1" presStyleIdx="4" presStyleCnt="8" custRadScaleRad="94563" custRadScaleInc="0">
        <dgm:presLayoutVars>
          <dgm:bulletEnabled val="1"/>
        </dgm:presLayoutVars>
      </dgm:prSet>
      <dgm:spPr/>
    </dgm:pt>
    <dgm:pt modelId="{3B2BB328-B400-4C27-B9AF-38EB95CB91EF}" type="pres">
      <dgm:prSet presAssocID="{E6E69301-F152-441B-A159-CC081DAF8EA7}" presName="nodeFollowingNodes" presStyleLbl="node1" presStyleIdx="5" presStyleCnt="8" custRadScaleRad="105129" custRadScaleInc="19204">
        <dgm:presLayoutVars>
          <dgm:bulletEnabled val="1"/>
        </dgm:presLayoutVars>
      </dgm:prSet>
      <dgm:spPr/>
    </dgm:pt>
    <dgm:pt modelId="{171B59AA-2EA6-4E39-A065-011BFE7623C0}" type="pres">
      <dgm:prSet presAssocID="{59BB8A3E-6962-4B02-9987-BE9B6E47DB06}" presName="nodeFollowingNodes" presStyleLbl="node1" presStyleIdx="6" presStyleCnt="8">
        <dgm:presLayoutVars>
          <dgm:bulletEnabled val="1"/>
        </dgm:presLayoutVars>
      </dgm:prSet>
      <dgm:spPr/>
    </dgm:pt>
    <dgm:pt modelId="{D3123C56-76E3-4659-BB9F-72FF952B0166}" type="pres">
      <dgm:prSet presAssocID="{8C828A1E-2A2E-4669-BB1C-CFD590E578A2}" presName="nodeFollowingNodes" presStyleLbl="node1" presStyleIdx="7" presStyleCnt="8" custRadScaleRad="101906" custRadScaleInc="-16252">
        <dgm:presLayoutVars>
          <dgm:bulletEnabled val="1"/>
        </dgm:presLayoutVars>
      </dgm:prSet>
      <dgm:spPr/>
    </dgm:pt>
  </dgm:ptLst>
  <dgm:cxnLst>
    <dgm:cxn modelId="{13FC8503-7888-4B1C-8A9D-9D11E9D170B6}" srcId="{ABFBEAC4-6944-4A8D-8654-9A6624FFBBE4}" destId="{59BB8A3E-6962-4B02-9987-BE9B6E47DB06}" srcOrd="6" destOrd="0" parTransId="{80A2343F-469C-4BEE-BF6F-1D3EFF3D5EFD}" sibTransId="{3BF5DBC2-FF15-44F8-BC33-8DE5904AFD34}"/>
    <dgm:cxn modelId="{27238A0E-C0C1-47B6-B849-F61A6DC6CE62}" type="presOf" srcId="{0E002DAE-F316-4352-87DA-D82DF0DCD9F7}" destId="{ED499179-6CBF-4201-90A3-4F800C02FC25}" srcOrd="0" destOrd="0" presId="urn:microsoft.com/office/officeart/2005/8/layout/cycle3"/>
    <dgm:cxn modelId="{5D2EF310-B124-453E-88E1-B20FBB7FB21E}" type="presOf" srcId="{ABFBEAC4-6944-4A8D-8654-9A6624FFBBE4}" destId="{63FBE449-1085-4D11-8617-979446B217B4}" srcOrd="0" destOrd="0" presId="urn:microsoft.com/office/officeart/2005/8/layout/cycle3"/>
    <dgm:cxn modelId="{49F8D217-5158-48E3-8003-A25AC512716F}" type="presOf" srcId="{93F8AE34-7374-4270-9DC2-203F5C9ADF85}" destId="{D5F3CBF0-8BFE-4327-A98B-9D8E4E644AA8}" srcOrd="0" destOrd="0" presId="urn:microsoft.com/office/officeart/2005/8/layout/cycle3"/>
    <dgm:cxn modelId="{0C775D24-AC9C-4B38-A87A-4F2605658C44}" type="presOf" srcId="{E6E69301-F152-441B-A159-CC081DAF8EA7}" destId="{3B2BB328-B400-4C27-B9AF-38EB95CB91EF}" srcOrd="0" destOrd="0" presId="urn:microsoft.com/office/officeart/2005/8/layout/cycle3"/>
    <dgm:cxn modelId="{9A0D2277-91F6-4AF1-A832-1B3B0B851056}" type="presOf" srcId="{8C828A1E-2A2E-4669-BB1C-CFD590E578A2}" destId="{D3123C56-76E3-4659-BB9F-72FF952B0166}" srcOrd="0" destOrd="0" presId="urn:microsoft.com/office/officeart/2005/8/layout/cycle3"/>
    <dgm:cxn modelId="{5317ED57-2186-43FB-9B8C-9AC29320F4A0}" type="presOf" srcId="{0977E2FE-692F-4BAD-AB14-1F5D835CE5C0}" destId="{14F797B9-2DC3-4CC4-8796-4C6E80F5310D}" srcOrd="0" destOrd="0" presId="urn:microsoft.com/office/officeart/2005/8/layout/cycle3"/>
    <dgm:cxn modelId="{B26C8D7A-4CAD-4551-8CC3-910C6E68FD8D}" srcId="{ABFBEAC4-6944-4A8D-8654-9A6624FFBBE4}" destId="{0E002DAE-F316-4352-87DA-D82DF0DCD9F7}" srcOrd="3" destOrd="0" parTransId="{2F9749A5-20D2-41BB-96A5-094E2DBED841}" sibTransId="{80701ACC-1CD1-4975-BFA5-1A7006351CE7}"/>
    <dgm:cxn modelId="{BF13539A-F4C3-491C-A8AD-D9FB59BFF1E0}" srcId="{ABFBEAC4-6944-4A8D-8654-9A6624FFBBE4}" destId="{A94E5A78-916D-4C89-B34B-63E83C905741}" srcOrd="1" destOrd="0" parTransId="{110C60B7-FC0B-4433-B3C9-2F7F49C7AE8C}" sibTransId="{D2205C14-D236-496E-9C2C-C341729278A6}"/>
    <dgm:cxn modelId="{AF7AB9A1-0D5B-4226-B133-E52468DCD020}" srcId="{ABFBEAC4-6944-4A8D-8654-9A6624FFBBE4}" destId="{8C828A1E-2A2E-4669-BB1C-CFD590E578A2}" srcOrd="7" destOrd="0" parTransId="{7DF3B660-3DF3-451C-B8A4-58B894413611}" sibTransId="{5BB474CA-79B0-4BE7-B98C-E5083302FE73}"/>
    <dgm:cxn modelId="{0FA18EB6-2450-4992-927D-E7B71AAD5BF8}" type="presOf" srcId="{0D81DEDE-2BBE-47ED-AB56-6836863D5CDC}" destId="{13D3675E-758D-4A9B-B15C-9275D8816BDC}" srcOrd="0" destOrd="0" presId="urn:microsoft.com/office/officeart/2005/8/layout/cycle3"/>
    <dgm:cxn modelId="{777FCCBA-0273-434B-B636-CB8BD44712D4}" srcId="{ABFBEAC4-6944-4A8D-8654-9A6624FFBBE4}" destId="{0977E2FE-692F-4BAD-AB14-1F5D835CE5C0}" srcOrd="0" destOrd="0" parTransId="{1156B59C-7430-4A18-A48D-655ECFCBC9FF}" sibTransId="{93F8AE34-7374-4270-9DC2-203F5C9ADF85}"/>
    <dgm:cxn modelId="{DFBACDBE-6814-4FFA-B8BB-3188EF7E26B2}" type="presOf" srcId="{A94E5A78-916D-4C89-B34B-63E83C905741}" destId="{EB75AA70-4441-4F0F-A7C2-DD6A5BC45507}" srcOrd="0" destOrd="0" presId="urn:microsoft.com/office/officeart/2005/8/layout/cycle3"/>
    <dgm:cxn modelId="{164336CA-F303-4EED-8F18-E1D69BBF14DA}" srcId="{ABFBEAC4-6944-4A8D-8654-9A6624FFBBE4}" destId="{42AC045F-5F6A-4ADE-A20C-F7736828CB14}" srcOrd="4" destOrd="0" parTransId="{A0965336-9C3D-47B9-8079-F2952763BAB4}" sibTransId="{02BAC32A-E736-439D-BD6C-E8FE52FAD4E1}"/>
    <dgm:cxn modelId="{BE4F99CC-6391-4285-A76F-BD379BB54BA9}" type="presOf" srcId="{42AC045F-5F6A-4ADE-A20C-F7736828CB14}" destId="{5930AAD8-7792-4152-8031-92230747416F}" srcOrd="0" destOrd="0" presId="urn:microsoft.com/office/officeart/2005/8/layout/cycle3"/>
    <dgm:cxn modelId="{D8BC32DD-9577-48D9-8633-09FA45B54FE5}" type="presOf" srcId="{59BB8A3E-6962-4B02-9987-BE9B6E47DB06}" destId="{171B59AA-2EA6-4E39-A065-011BFE7623C0}" srcOrd="0" destOrd="0" presId="urn:microsoft.com/office/officeart/2005/8/layout/cycle3"/>
    <dgm:cxn modelId="{B986B3E6-4A63-4333-B3EA-AC21FF89EAB6}" srcId="{ABFBEAC4-6944-4A8D-8654-9A6624FFBBE4}" destId="{E6E69301-F152-441B-A159-CC081DAF8EA7}" srcOrd="5" destOrd="0" parTransId="{7A190DA7-6D6D-41A2-891B-FE6831B190C7}" sibTransId="{56584AA2-9C9E-45F3-80A6-7C0AFDF1D7DF}"/>
    <dgm:cxn modelId="{2010F3F8-2705-4EE4-B783-BF23E80204EC}" srcId="{ABFBEAC4-6944-4A8D-8654-9A6624FFBBE4}" destId="{0D81DEDE-2BBE-47ED-AB56-6836863D5CDC}" srcOrd="2" destOrd="0" parTransId="{90450663-CE25-420C-BAB8-54D5DC673AE0}" sibTransId="{C8032602-A798-460C-9051-0D5811F140F7}"/>
    <dgm:cxn modelId="{87E1516E-6779-4691-8C94-87151C080B9A}" type="presParOf" srcId="{63FBE449-1085-4D11-8617-979446B217B4}" destId="{27BF91C7-FAFA-4F43-9212-59E1E5F418A2}" srcOrd="0" destOrd="0" presId="urn:microsoft.com/office/officeart/2005/8/layout/cycle3"/>
    <dgm:cxn modelId="{032C71AD-1689-45A2-8680-2850B0ECCD2E}" type="presParOf" srcId="{27BF91C7-FAFA-4F43-9212-59E1E5F418A2}" destId="{14F797B9-2DC3-4CC4-8796-4C6E80F5310D}" srcOrd="0" destOrd="0" presId="urn:microsoft.com/office/officeart/2005/8/layout/cycle3"/>
    <dgm:cxn modelId="{08C28265-C9DD-4592-98AB-AAAE33CCAC33}" type="presParOf" srcId="{27BF91C7-FAFA-4F43-9212-59E1E5F418A2}" destId="{D5F3CBF0-8BFE-4327-A98B-9D8E4E644AA8}" srcOrd="1" destOrd="0" presId="urn:microsoft.com/office/officeart/2005/8/layout/cycle3"/>
    <dgm:cxn modelId="{337A31A0-8E56-4859-AFA0-996E130D269F}" type="presParOf" srcId="{27BF91C7-FAFA-4F43-9212-59E1E5F418A2}" destId="{EB75AA70-4441-4F0F-A7C2-DD6A5BC45507}" srcOrd="2" destOrd="0" presId="urn:microsoft.com/office/officeart/2005/8/layout/cycle3"/>
    <dgm:cxn modelId="{54A45756-DE45-4D20-BEA6-D209E621E75F}" type="presParOf" srcId="{27BF91C7-FAFA-4F43-9212-59E1E5F418A2}" destId="{13D3675E-758D-4A9B-B15C-9275D8816BDC}" srcOrd="3" destOrd="0" presId="urn:microsoft.com/office/officeart/2005/8/layout/cycle3"/>
    <dgm:cxn modelId="{815BFB2C-9833-4D2A-AACF-2F870DA7BD2B}" type="presParOf" srcId="{27BF91C7-FAFA-4F43-9212-59E1E5F418A2}" destId="{ED499179-6CBF-4201-90A3-4F800C02FC25}" srcOrd="4" destOrd="0" presId="urn:microsoft.com/office/officeart/2005/8/layout/cycle3"/>
    <dgm:cxn modelId="{751E62E8-1418-4BEF-AB65-EE3BCB3814F0}" type="presParOf" srcId="{27BF91C7-FAFA-4F43-9212-59E1E5F418A2}" destId="{5930AAD8-7792-4152-8031-92230747416F}" srcOrd="5" destOrd="0" presId="urn:microsoft.com/office/officeart/2005/8/layout/cycle3"/>
    <dgm:cxn modelId="{932D2F05-DD0B-42A2-A726-CEE73AE6A97D}" type="presParOf" srcId="{27BF91C7-FAFA-4F43-9212-59E1E5F418A2}" destId="{3B2BB328-B400-4C27-B9AF-38EB95CB91EF}" srcOrd="6" destOrd="0" presId="urn:microsoft.com/office/officeart/2005/8/layout/cycle3"/>
    <dgm:cxn modelId="{2983CC87-B9A5-4CC2-82ED-CC0E08200C2C}" type="presParOf" srcId="{27BF91C7-FAFA-4F43-9212-59E1E5F418A2}" destId="{171B59AA-2EA6-4E39-A065-011BFE7623C0}" srcOrd="7" destOrd="0" presId="urn:microsoft.com/office/officeart/2005/8/layout/cycle3"/>
    <dgm:cxn modelId="{B261669B-51A6-42A6-9EFD-F7C97C19240A}" type="presParOf" srcId="{27BF91C7-FAFA-4F43-9212-59E1E5F418A2}" destId="{D3123C56-76E3-4659-BB9F-72FF952B0166}"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DA3607-BDA6-42B5-993D-2476F79D9E74}"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B50AB462-BEC4-4F49-9CE3-8173ECFA5618}">
      <dgm:prSet/>
      <dgm:spPr/>
      <dgm:t>
        <a:bodyPr/>
        <a:lstStyle/>
        <a:p>
          <a:r>
            <a:rPr lang="en-US" b="1"/>
            <a:t>Revenue Procedure 2008-16</a:t>
          </a:r>
        </a:p>
      </dgm:t>
    </dgm:pt>
    <dgm:pt modelId="{BC3B871A-3822-4B63-A097-4511CDA0F0C7}" type="parTrans" cxnId="{AE230076-E5A2-404A-9972-F0DBAA63A691}">
      <dgm:prSet/>
      <dgm:spPr/>
      <dgm:t>
        <a:bodyPr/>
        <a:lstStyle/>
        <a:p>
          <a:endParaRPr lang="en-US"/>
        </a:p>
      </dgm:t>
    </dgm:pt>
    <dgm:pt modelId="{B6D0DFB6-F0BE-4779-9056-4B533302C9B0}" type="sibTrans" cxnId="{AE230076-E5A2-404A-9972-F0DBAA63A691}">
      <dgm:prSet/>
      <dgm:spPr/>
      <dgm:t>
        <a:bodyPr/>
        <a:lstStyle/>
        <a:p>
          <a:endParaRPr lang="en-US"/>
        </a:p>
      </dgm:t>
    </dgm:pt>
    <dgm:pt modelId="{ECAC3E9C-7F19-4D6B-826D-3CD951BAB285}">
      <dgm:prSet/>
      <dgm:spPr/>
      <dgm:t>
        <a:bodyPr/>
        <a:lstStyle/>
        <a:p>
          <a:r>
            <a:rPr lang="en-US"/>
            <a:t>Creates safe harbor for vacation home exchanges.</a:t>
          </a:r>
        </a:p>
      </dgm:t>
    </dgm:pt>
    <dgm:pt modelId="{3083CAB0-4364-46B1-B451-D7AF1227468A}" type="parTrans" cxnId="{50F6A567-FCC7-4284-B0D4-17AB33DCCB97}">
      <dgm:prSet/>
      <dgm:spPr/>
      <dgm:t>
        <a:bodyPr/>
        <a:lstStyle/>
        <a:p>
          <a:endParaRPr lang="en-US"/>
        </a:p>
      </dgm:t>
    </dgm:pt>
    <dgm:pt modelId="{4E463361-6595-4950-B7AC-09EDBB0647B6}" type="sibTrans" cxnId="{50F6A567-FCC7-4284-B0D4-17AB33DCCB97}">
      <dgm:prSet/>
      <dgm:spPr/>
      <dgm:t>
        <a:bodyPr/>
        <a:lstStyle/>
        <a:p>
          <a:endParaRPr lang="en-US"/>
        </a:p>
      </dgm:t>
    </dgm:pt>
    <dgm:pt modelId="{5A154C84-9DC8-46E5-B1B7-34568DD292D6}">
      <dgm:prSet/>
      <dgm:spPr/>
      <dgm:t>
        <a:bodyPr/>
        <a:lstStyle/>
        <a:p>
          <a:r>
            <a:rPr lang="en-US"/>
            <a:t>IRS will consider a dwelling unit held for investment  if certain requirements are met.</a:t>
          </a:r>
        </a:p>
      </dgm:t>
    </dgm:pt>
    <dgm:pt modelId="{7EA6F4A8-645B-4AAF-82EA-25D0502B2D61}" type="parTrans" cxnId="{4BC1EBDF-E09D-4F59-8D82-FE9C9ABCF52C}">
      <dgm:prSet/>
      <dgm:spPr/>
      <dgm:t>
        <a:bodyPr/>
        <a:lstStyle/>
        <a:p>
          <a:endParaRPr lang="en-US"/>
        </a:p>
      </dgm:t>
    </dgm:pt>
    <dgm:pt modelId="{6BA1CF7E-AD8B-4EAB-8DBA-68CBA42CD601}" type="sibTrans" cxnId="{4BC1EBDF-E09D-4F59-8D82-FE9C9ABCF52C}">
      <dgm:prSet/>
      <dgm:spPr/>
      <dgm:t>
        <a:bodyPr/>
        <a:lstStyle/>
        <a:p>
          <a:endParaRPr lang="en-US"/>
        </a:p>
      </dgm:t>
    </dgm:pt>
    <dgm:pt modelId="{1260B5F7-E56D-4A2D-B978-2D8E76819715}">
      <dgm:prSet/>
      <dgm:spPr/>
      <dgm:t>
        <a:bodyPr/>
        <a:lstStyle/>
        <a:p>
          <a:r>
            <a:rPr lang="en-US" b="1"/>
            <a:t>Requirements:</a:t>
          </a:r>
        </a:p>
      </dgm:t>
    </dgm:pt>
    <dgm:pt modelId="{F9D33618-D19B-4A0B-AE9A-FFDFE9B1221D}" type="parTrans" cxnId="{24740EEF-36B5-4FF8-B7DA-81888F387F07}">
      <dgm:prSet/>
      <dgm:spPr/>
      <dgm:t>
        <a:bodyPr/>
        <a:lstStyle/>
        <a:p>
          <a:endParaRPr lang="en-US"/>
        </a:p>
      </dgm:t>
    </dgm:pt>
    <dgm:pt modelId="{6B24CEB8-F23A-4018-AF1B-31C4A80F7291}" type="sibTrans" cxnId="{24740EEF-36B5-4FF8-B7DA-81888F387F07}">
      <dgm:prSet/>
      <dgm:spPr/>
      <dgm:t>
        <a:bodyPr/>
        <a:lstStyle/>
        <a:p>
          <a:endParaRPr lang="en-US"/>
        </a:p>
      </dgm:t>
    </dgm:pt>
    <dgm:pt modelId="{4509B7AB-250B-4095-9A68-320DC3698E5A}">
      <dgm:prSet/>
      <dgm:spPr/>
      <dgm:t>
        <a:bodyPr/>
        <a:lstStyle/>
        <a:p>
          <a:r>
            <a:rPr lang="en-US"/>
            <a:t>The relinquished and replacement properties are owned by the  taxpayer for at least 24 months (the qualifying use period);</a:t>
          </a:r>
        </a:p>
      </dgm:t>
    </dgm:pt>
    <dgm:pt modelId="{99925DBB-E205-4FD0-B4FA-D8CB5105A42D}" type="parTrans" cxnId="{7A754329-4184-47F6-8B70-6943D973EEB9}">
      <dgm:prSet/>
      <dgm:spPr/>
      <dgm:t>
        <a:bodyPr/>
        <a:lstStyle/>
        <a:p>
          <a:endParaRPr lang="en-US"/>
        </a:p>
      </dgm:t>
    </dgm:pt>
    <dgm:pt modelId="{8436585F-5FCA-41CA-8324-4C51B97AA285}" type="sibTrans" cxnId="{7A754329-4184-47F6-8B70-6943D973EEB9}">
      <dgm:prSet/>
      <dgm:spPr/>
      <dgm:t>
        <a:bodyPr/>
        <a:lstStyle/>
        <a:p>
          <a:endParaRPr lang="en-US"/>
        </a:p>
      </dgm:t>
    </dgm:pt>
    <dgm:pt modelId="{4FFF526D-39D8-4C42-A506-77C343E9CC65}">
      <dgm:prSet/>
      <dgm:spPr/>
      <dgm:t>
        <a:bodyPr/>
        <a:lstStyle/>
        <a:p>
          <a:r>
            <a:rPr lang="en-US"/>
            <a:t>Within each of these two 12 month periods constituting the qualifying  use period the taxpayer must;</a:t>
          </a:r>
        </a:p>
      </dgm:t>
    </dgm:pt>
    <dgm:pt modelId="{B35C66A3-1CC8-4BB2-A36F-14067B1B2FE8}" type="parTrans" cxnId="{8320FCB9-4909-478B-80AC-373189E49D7A}">
      <dgm:prSet/>
      <dgm:spPr/>
      <dgm:t>
        <a:bodyPr/>
        <a:lstStyle/>
        <a:p>
          <a:endParaRPr lang="en-US"/>
        </a:p>
      </dgm:t>
    </dgm:pt>
    <dgm:pt modelId="{2A062D80-842D-4C35-8664-C62C9DB24F9C}" type="sibTrans" cxnId="{8320FCB9-4909-478B-80AC-373189E49D7A}">
      <dgm:prSet/>
      <dgm:spPr/>
      <dgm:t>
        <a:bodyPr/>
        <a:lstStyle/>
        <a:p>
          <a:endParaRPr lang="en-US"/>
        </a:p>
      </dgm:t>
    </dgm:pt>
    <dgm:pt modelId="{CDC24472-9EE1-4903-8B51-3B1032433513}">
      <dgm:prSet/>
      <dgm:spPr/>
      <dgm:t>
        <a:bodyPr/>
        <a:lstStyle/>
        <a:p>
          <a:r>
            <a:rPr lang="en-US"/>
            <a:t>Rent the property to another person or persons at fair market rent for  14 or more days (family members qualify if they use the property as the  primary residence); and</a:t>
          </a:r>
        </a:p>
      </dgm:t>
    </dgm:pt>
    <dgm:pt modelId="{0CD604F8-FC51-4E67-8106-D12B5EB98E6B}" type="parTrans" cxnId="{0FF550EF-4825-4838-87AD-31AFC9D24D4A}">
      <dgm:prSet/>
      <dgm:spPr/>
      <dgm:t>
        <a:bodyPr/>
        <a:lstStyle/>
        <a:p>
          <a:endParaRPr lang="en-US"/>
        </a:p>
      </dgm:t>
    </dgm:pt>
    <dgm:pt modelId="{F3BA14AA-66A1-48C3-A038-17C439E7C5F9}" type="sibTrans" cxnId="{0FF550EF-4825-4838-87AD-31AFC9D24D4A}">
      <dgm:prSet/>
      <dgm:spPr/>
      <dgm:t>
        <a:bodyPr/>
        <a:lstStyle/>
        <a:p>
          <a:endParaRPr lang="en-US"/>
        </a:p>
      </dgm:t>
    </dgm:pt>
    <dgm:pt modelId="{015A7D39-30BB-4BA0-BE0F-A366FEB302A7}">
      <dgm:prSet/>
      <dgm:spPr/>
      <dgm:t>
        <a:bodyPr/>
        <a:lstStyle/>
        <a:p>
          <a:r>
            <a:rPr lang="en-US"/>
            <a:t>The taxpayer’s personal use of the dwelling unit cannot exceed the  greater of 14 days or 10 percent of the time it is rented.</a:t>
          </a:r>
        </a:p>
      </dgm:t>
    </dgm:pt>
    <dgm:pt modelId="{36D1E91A-E720-46B2-B3B8-685F8231CAA6}" type="parTrans" cxnId="{90E5E62F-0D4C-4F5C-977E-C823B8525225}">
      <dgm:prSet/>
      <dgm:spPr/>
      <dgm:t>
        <a:bodyPr/>
        <a:lstStyle/>
        <a:p>
          <a:endParaRPr lang="en-US"/>
        </a:p>
      </dgm:t>
    </dgm:pt>
    <dgm:pt modelId="{B8B98F7A-584D-4276-AFBE-60DD31C74EE9}" type="sibTrans" cxnId="{90E5E62F-0D4C-4F5C-977E-C823B8525225}">
      <dgm:prSet/>
      <dgm:spPr/>
      <dgm:t>
        <a:bodyPr/>
        <a:lstStyle/>
        <a:p>
          <a:endParaRPr lang="en-US"/>
        </a:p>
      </dgm:t>
    </dgm:pt>
    <dgm:pt modelId="{6025D0CD-43CF-4CA3-B83A-C6E9E64A8E01}" type="pres">
      <dgm:prSet presAssocID="{1CDA3607-BDA6-42B5-993D-2476F79D9E74}" presName="linear" presStyleCnt="0">
        <dgm:presLayoutVars>
          <dgm:animLvl val="lvl"/>
          <dgm:resizeHandles val="exact"/>
        </dgm:presLayoutVars>
      </dgm:prSet>
      <dgm:spPr/>
    </dgm:pt>
    <dgm:pt modelId="{D0B5AA5F-42BB-42F4-BED7-2AB60A67C430}" type="pres">
      <dgm:prSet presAssocID="{B50AB462-BEC4-4F49-9CE3-8173ECFA5618}" presName="parentText" presStyleLbl="node1" presStyleIdx="0" presStyleCnt="2">
        <dgm:presLayoutVars>
          <dgm:chMax val="0"/>
          <dgm:bulletEnabled val="1"/>
        </dgm:presLayoutVars>
      </dgm:prSet>
      <dgm:spPr/>
    </dgm:pt>
    <dgm:pt modelId="{58C12C9F-95DB-45CF-A6EC-A9C5C35A484B}" type="pres">
      <dgm:prSet presAssocID="{B50AB462-BEC4-4F49-9CE3-8173ECFA5618}" presName="childText" presStyleLbl="revTx" presStyleIdx="0" presStyleCnt="2">
        <dgm:presLayoutVars>
          <dgm:bulletEnabled val="1"/>
        </dgm:presLayoutVars>
      </dgm:prSet>
      <dgm:spPr/>
    </dgm:pt>
    <dgm:pt modelId="{CDAA65AF-8696-4F61-A434-A5ADF0010D87}" type="pres">
      <dgm:prSet presAssocID="{1260B5F7-E56D-4A2D-B978-2D8E76819715}" presName="parentText" presStyleLbl="node1" presStyleIdx="1" presStyleCnt="2">
        <dgm:presLayoutVars>
          <dgm:chMax val="0"/>
          <dgm:bulletEnabled val="1"/>
        </dgm:presLayoutVars>
      </dgm:prSet>
      <dgm:spPr/>
    </dgm:pt>
    <dgm:pt modelId="{9C5BEF08-43C9-40FD-AB9E-7EE8B013B0A9}" type="pres">
      <dgm:prSet presAssocID="{1260B5F7-E56D-4A2D-B978-2D8E76819715}" presName="childText" presStyleLbl="revTx" presStyleIdx="1" presStyleCnt="2">
        <dgm:presLayoutVars>
          <dgm:bulletEnabled val="1"/>
        </dgm:presLayoutVars>
      </dgm:prSet>
      <dgm:spPr/>
    </dgm:pt>
  </dgm:ptLst>
  <dgm:cxnLst>
    <dgm:cxn modelId="{95D68C12-6DFE-4485-A7E9-77E007120693}" type="presOf" srcId="{015A7D39-30BB-4BA0-BE0F-A366FEB302A7}" destId="{9C5BEF08-43C9-40FD-AB9E-7EE8B013B0A9}" srcOrd="0" destOrd="3" presId="urn:microsoft.com/office/officeart/2005/8/layout/vList2"/>
    <dgm:cxn modelId="{AE71CC24-9727-449D-876B-DB2D4FB28D61}" type="presOf" srcId="{ECAC3E9C-7F19-4D6B-826D-3CD951BAB285}" destId="{58C12C9F-95DB-45CF-A6EC-A9C5C35A484B}" srcOrd="0" destOrd="0" presId="urn:microsoft.com/office/officeart/2005/8/layout/vList2"/>
    <dgm:cxn modelId="{7A754329-4184-47F6-8B70-6943D973EEB9}" srcId="{1260B5F7-E56D-4A2D-B978-2D8E76819715}" destId="{4509B7AB-250B-4095-9A68-320DC3698E5A}" srcOrd="0" destOrd="0" parTransId="{99925DBB-E205-4FD0-B4FA-D8CB5105A42D}" sibTransId="{8436585F-5FCA-41CA-8324-4C51B97AA285}"/>
    <dgm:cxn modelId="{90E5E62F-0D4C-4F5C-977E-C823B8525225}" srcId="{1260B5F7-E56D-4A2D-B978-2D8E76819715}" destId="{015A7D39-30BB-4BA0-BE0F-A366FEB302A7}" srcOrd="3" destOrd="0" parTransId="{36D1E91A-E720-46B2-B3B8-685F8231CAA6}" sibTransId="{B8B98F7A-584D-4276-AFBE-60DD31C74EE9}"/>
    <dgm:cxn modelId="{50F6A567-FCC7-4284-B0D4-17AB33DCCB97}" srcId="{B50AB462-BEC4-4F49-9CE3-8173ECFA5618}" destId="{ECAC3E9C-7F19-4D6B-826D-3CD951BAB285}" srcOrd="0" destOrd="0" parTransId="{3083CAB0-4364-46B1-B451-D7AF1227468A}" sibTransId="{4E463361-6595-4950-B7AC-09EDBB0647B6}"/>
    <dgm:cxn modelId="{1F6BE84D-101E-49BF-9330-254A680E3F19}" type="presOf" srcId="{1CDA3607-BDA6-42B5-993D-2476F79D9E74}" destId="{6025D0CD-43CF-4CA3-B83A-C6E9E64A8E01}" srcOrd="0" destOrd="0" presId="urn:microsoft.com/office/officeart/2005/8/layout/vList2"/>
    <dgm:cxn modelId="{D4FEA255-3E35-4927-99D8-1B9CE0CCE1EF}" type="presOf" srcId="{4509B7AB-250B-4095-9A68-320DC3698E5A}" destId="{9C5BEF08-43C9-40FD-AB9E-7EE8B013B0A9}" srcOrd="0" destOrd="0" presId="urn:microsoft.com/office/officeart/2005/8/layout/vList2"/>
    <dgm:cxn modelId="{AE230076-E5A2-404A-9972-F0DBAA63A691}" srcId="{1CDA3607-BDA6-42B5-993D-2476F79D9E74}" destId="{B50AB462-BEC4-4F49-9CE3-8173ECFA5618}" srcOrd="0" destOrd="0" parTransId="{BC3B871A-3822-4B63-A097-4511CDA0F0C7}" sibTransId="{B6D0DFB6-F0BE-4779-9056-4B533302C9B0}"/>
    <dgm:cxn modelId="{808B377D-38AE-433F-9DC4-F7F63D48AE36}" type="presOf" srcId="{5A154C84-9DC8-46E5-B1B7-34568DD292D6}" destId="{58C12C9F-95DB-45CF-A6EC-A9C5C35A484B}" srcOrd="0" destOrd="1" presId="urn:microsoft.com/office/officeart/2005/8/layout/vList2"/>
    <dgm:cxn modelId="{209A5B8D-D02A-4E42-92BC-7C1B8D07AD6C}" type="presOf" srcId="{CDC24472-9EE1-4903-8B51-3B1032433513}" destId="{9C5BEF08-43C9-40FD-AB9E-7EE8B013B0A9}" srcOrd="0" destOrd="2" presId="urn:microsoft.com/office/officeart/2005/8/layout/vList2"/>
    <dgm:cxn modelId="{8567A9A1-3E8E-4424-8260-1AB3E460473E}" type="presOf" srcId="{4FFF526D-39D8-4C42-A506-77C343E9CC65}" destId="{9C5BEF08-43C9-40FD-AB9E-7EE8B013B0A9}" srcOrd="0" destOrd="1" presId="urn:microsoft.com/office/officeart/2005/8/layout/vList2"/>
    <dgm:cxn modelId="{8320FCB9-4909-478B-80AC-373189E49D7A}" srcId="{1260B5F7-E56D-4A2D-B978-2D8E76819715}" destId="{4FFF526D-39D8-4C42-A506-77C343E9CC65}" srcOrd="1" destOrd="0" parTransId="{B35C66A3-1CC8-4BB2-A36F-14067B1B2FE8}" sibTransId="{2A062D80-842D-4C35-8664-C62C9DB24F9C}"/>
    <dgm:cxn modelId="{4BC1EBDF-E09D-4F59-8D82-FE9C9ABCF52C}" srcId="{B50AB462-BEC4-4F49-9CE3-8173ECFA5618}" destId="{5A154C84-9DC8-46E5-B1B7-34568DD292D6}" srcOrd="1" destOrd="0" parTransId="{7EA6F4A8-645B-4AAF-82EA-25D0502B2D61}" sibTransId="{6BA1CF7E-AD8B-4EAB-8DBA-68CBA42CD601}"/>
    <dgm:cxn modelId="{FDDFF6E2-11B0-49D8-8D23-CBD54063A8D8}" type="presOf" srcId="{B50AB462-BEC4-4F49-9CE3-8173ECFA5618}" destId="{D0B5AA5F-42BB-42F4-BED7-2AB60A67C430}" srcOrd="0" destOrd="0" presId="urn:microsoft.com/office/officeart/2005/8/layout/vList2"/>
    <dgm:cxn modelId="{CFC323ED-B098-42AD-BAF2-344512986BC2}" type="presOf" srcId="{1260B5F7-E56D-4A2D-B978-2D8E76819715}" destId="{CDAA65AF-8696-4F61-A434-A5ADF0010D87}" srcOrd="0" destOrd="0" presId="urn:microsoft.com/office/officeart/2005/8/layout/vList2"/>
    <dgm:cxn modelId="{24740EEF-36B5-4FF8-B7DA-81888F387F07}" srcId="{1CDA3607-BDA6-42B5-993D-2476F79D9E74}" destId="{1260B5F7-E56D-4A2D-B978-2D8E76819715}" srcOrd="1" destOrd="0" parTransId="{F9D33618-D19B-4A0B-AE9A-FFDFE9B1221D}" sibTransId="{6B24CEB8-F23A-4018-AF1B-31C4A80F7291}"/>
    <dgm:cxn modelId="{0FF550EF-4825-4838-87AD-31AFC9D24D4A}" srcId="{1260B5F7-E56D-4A2D-B978-2D8E76819715}" destId="{CDC24472-9EE1-4903-8B51-3B1032433513}" srcOrd="2" destOrd="0" parTransId="{0CD604F8-FC51-4E67-8106-D12B5EB98E6B}" sibTransId="{F3BA14AA-66A1-48C3-A038-17C439E7C5F9}"/>
    <dgm:cxn modelId="{30D12E90-D6DC-4641-8767-F57E5F075576}" type="presParOf" srcId="{6025D0CD-43CF-4CA3-B83A-C6E9E64A8E01}" destId="{D0B5AA5F-42BB-42F4-BED7-2AB60A67C430}" srcOrd="0" destOrd="0" presId="urn:microsoft.com/office/officeart/2005/8/layout/vList2"/>
    <dgm:cxn modelId="{94CE97D0-D2B8-4B53-999C-52B31A0D4807}" type="presParOf" srcId="{6025D0CD-43CF-4CA3-B83A-C6E9E64A8E01}" destId="{58C12C9F-95DB-45CF-A6EC-A9C5C35A484B}" srcOrd="1" destOrd="0" presId="urn:microsoft.com/office/officeart/2005/8/layout/vList2"/>
    <dgm:cxn modelId="{046C8C40-2B68-417E-A36F-CC42FD36E924}" type="presParOf" srcId="{6025D0CD-43CF-4CA3-B83A-C6E9E64A8E01}" destId="{CDAA65AF-8696-4F61-A434-A5ADF0010D87}" srcOrd="2" destOrd="0" presId="urn:microsoft.com/office/officeart/2005/8/layout/vList2"/>
    <dgm:cxn modelId="{E3534A8F-9599-44C6-B87B-B283B1502FBB}" type="presParOf" srcId="{6025D0CD-43CF-4CA3-B83A-C6E9E64A8E01}" destId="{9C5BEF08-43C9-40FD-AB9E-7EE8B013B0A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FC3B0-CC07-4DBB-A99D-DD136CF3FF6E}">
      <dsp:nvSpPr>
        <dsp:cNvPr id="0" name=""/>
        <dsp:cNvSpPr/>
      </dsp:nvSpPr>
      <dsp:spPr>
        <a:xfrm>
          <a:off x="0" y="562"/>
          <a:ext cx="7543801" cy="13172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41C14-0A61-43B5-AB83-1308CAA1EE05}">
      <dsp:nvSpPr>
        <dsp:cNvPr id="0" name=""/>
        <dsp:cNvSpPr/>
      </dsp:nvSpPr>
      <dsp:spPr>
        <a:xfrm>
          <a:off x="398459" y="296937"/>
          <a:ext cx="724471" cy="724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4B7176-88F3-4C77-B5D3-39694489AB37}">
      <dsp:nvSpPr>
        <dsp:cNvPr id="0" name=""/>
        <dsp:cNvSpPr/>
      </dsp:nvSpPr>
      <dsp:spPr>
        <a:xfrm>
          <a:off x="1521390" y="562"/>
          <a:ext cx="6022410" cy="13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6" tIns="139406" rIns="139406" bIns="139406" numCol="1" spcCol="1270" anchor="ctr" anchorCtr="0">
          <a:noAutofit/>
        </a:bodyPr>
        <a:lstStyle/>
        <a:p>
          <a:pPr marL="0" lvl="0" indent="0" algn="l" defTabSz="800100">
            <a:lnSpc>
              <a:spcPct val="90000"/>
            </a:lnSpc>
            <a:spcBef>
              <a:spcPct val="0"/>
            </a:spcBef>
            <a:spcAft>
              <a:spcPct val="35000"/>
            </a:spcAft>
            <a:buNone/>
          </a:pPr>
          <a:r>
            <a:rPr lang="en-US" sz="1800" kern="1200"/>
            <a:t>Three Property Rule: The taxpayer may identify up to three properties of any fair market value.</a:t>
          </a:r>
        </a:p>
      </dsp:txBody>
      <dsp:txXfrm>
        <a:off x="1521390" y="562"/>
        <a:ext cx="6022410" cy="1317220"/>
      </dsp:txXfrm>
    </dsp:sp>
    <dsp:sp modelId="{13AC1FD1-D349-4DCC-BF52-A0EB3366C4CB}">
      <dsp:nvSpPr>
        <dsp:cNvPr id="0" name=""/>
        <dsp:cNvSpPr/>
      </dsp:nvSpPr>
      <dsp:spPr>
        <a:xfrm>
          <a:off x="0" y="1647089"/>
          <a:ext cx="7543801" cy="13172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EF092-4895-4322-A29F-6356CBB7C76B}">
      <dsp:nvSpPr>
        <dsp:cNvPr id="0" name=""/>
        <dsp:cNvSpPr/>
      </dsp:nvSpPr>
      <dsp:spPr>
        <a:xfrm>
          <a:off x="398459" y="1943463"/>
          <a:ext cx="724471" cy="724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297A24-7701-4310-BD21-BA7B9EFA2B36}">
      <dsp:nvSpPr>
        <dsp:cNvPr id="0" name=""/>
        <dsp:cNvSpPr/>
      </dsp:nvSpPr>
      <dsp:spPr>
        <a:xfrm>
          <a:off x="1521390" y="1647089"/>
          <a:ext cx="6022410" cy="13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6" tIns="139406" rIns="139406" bIns="139406" numCol="1" spcCol="1270" anchor="ctr" anchorCtr="0">
          <a:noAutofit/>
        </a:bodyPr>
        <a:lstStyle/>
        <a:p>
          <a:pPr marL="0" lvl="0" indent="0" algn="l" defTabSz="800100">
            <a:lnSpc>
              <a:spcPct val="90000"/>
            </a:lnSpc>
            <a:spcBef>
              <a:spcPct val="0"/>
            </a:spcBef>
            <a:spcAft>
              <a:spcPct val="35000"/>
            </a:spcAft>
            <a:buNone/>
          </a:pPr>
          <a:r>
            <a:rPr lang="en-US" sz="1800" kern="1200"/>
            <a:t>200% Rule: The taxpayer may identify an unlimited  number of properties provided the total fair market  value of all properties identified does not exceed 200% of the fair market value of the relinquished property.</a:t>
          </a:r>
        </a:p>
      </dsp:txBody>
      <dsp:txXfrm>
        <a:off x="1521390" y="1647089"/>
        <a:ext cx="6022410" cy="1317220"/>
      </dsp:txXfrm>
    </dsp:sp>
    <dsp:sp modelId="{D58EF0A9-F33A-4468-A866-7F5B645A85B7}">
      <dsp:nvSpPr>
        <dsp:cNvPr id="0" name=""/>
        <dsp:cNvSpPr/>
      </dsp:nvSpPr>
      <dsp:spPr>
        <a:xfrm>
          <a:off x="0" y="3293615"/>
          <a:ext cx="7543801" cy="13172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E298E-1461-4055-A456-E72C9CAC3060}">
      <dsp:nvSpPr>
        <dsp:cNvPr id="0" name=""/>
        <dsp:cNvSpPr/>
      </dsp:nvSpPr>
      <dsp:spPr>
        <a:xfrm>
          <a:off x="398459" y="3589989"/>
          <a:ext cx="724471" cy="724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5205F4-58B7-470E-A7E6-7B8DB4926FBD}">
      <dsp:nvSpPr>
        <dsp:cNvPr id="0" name=""/>
        <dsp:cNvSpPr/>
      </dsp:nvSpPr>
      <dsp:spPr>
        <a:xfrm>
          <a:off x="1521390" y="3293615"/>
          <a:ext cx="6022410" cy="13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6" tIns="139406" rIns="139406" bIns="139406" numCol="1" spcCol="1270" anchor="ctr" anchorCtr="0">
          <a:noAutofit/>
        </a:bodyPr>
        <a:lstStyle/>
        <a:p>
          <a:pPr marL="0" lvl="0" indent="0" algn="l" defTabSz="800100">
            <a:lnSpc>
              <a:spcPct val="90000"/>
            </a:lnSpc>
            <a:spcBef>
              <a:spcPct val="0"/>
            </a:spcBef>
            <a:spcAft>
              <a:spcPct val="35000"/>
            </a:spcAft>
            <a:buNone/>
          </a:pPr>
          <a:r>
            <a:rPr lang="en-US" sz="1800" kern="1200" dirty="0"/>
            <a:t>95% Rule: If the taxpayer identifies properties in  excess of both above rules, then the taxpayer must acquire 95% of the value of all properties  identified.</a:t>
          </a:r>
        </a:p>
      </dsp:txBody>
      <dsp:txXfrm>
        <a:off x="1521390" y="3293615"/>
        <a:ext cx="6022410" cy="1317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52500-72FE-4AFB-B426-E29C9B1ABBAA}">
      <dsp:nvSpPr>
        <dsp:cNvPr id="0" name=""/>
        <dsp:cNvSpPr/>
      </dsp:nvSpPr>
      <dsp:spPr>
        <a:xfrm>
          <a:off x="0" y="56"/>
          <a:ext cx="2715768" cy="224940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Exchange transactions are reported the year of the sale by the taxpayer’s next tax filing date.</a:t>
          </a:r>
        </a:p>
      </dsp:txBody>
      <dsp:txXfrm>
        <a:off x="109807" y="109863"/>
        <a:ext cx="2496154" cy="2029794"/>
      </dsp:txXfrm>
    </dsp:sp>
    <dsp:sp modelId="{E64746DD-0CB8-4D87-8242-3AD1ED178AE6}">
      <dsp:nvSpPr>
        <dsp:cNvPr id="0" name=""/>
        <dsp:cNvSpPr/>
      </dsp:nvSpPr>
      <dsp:spPr>
        <a:xfrm rot="5400000">
          <a:off x="4230021" y="1072622"/>
          <a:ext cx="1799526" cy="4828032"/>
        </a:xfrm>
        <a:prstGeom prst="round2Same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Identification</a:t>
          </a:r>
        </a:p>
        <a:p>
          <a:pPr marL="228600" lvl="2" indent="-114300" algn="l" defTabSz="666750">
            <a:lnSpc>
              <a:spcPct val="90000"/>
            </a:lnSpc>
            <a:spcBef>
              <a:spcPct val="0"/>
            </a:spcBef>
            <a:spcAft>
              <a:spcPct val="15000"/>
            </a:spcAft>
            <a:buChar char="•"/>
          </a:pPr>
          <a:r>
            <a:rPr lang="en-US" sz="1500" kern="1200"/>
            <a:t>45</a:t>
          </a:r>
          <a:r>
            <a:rPr lang="en-US" sz="1500" kern="1200" baseline="30000"/>
            <a:t>th</a:t>
          </a:r>
          <a:r>
            <a:rPr lang="en-US" sz="1500" kern="1200"/>
            <a:t> day into the next tax year/may be eligible for “installment sale” (§453) if suitable replacement property is not located.</a:t>
          </a:r>
        </a:p>
        <a:p>
          <a:pPr marL="114300" lvl="1" indent="-114300" algn="l" defTabSz="666750">
            <a:lnSpc>
              <a:spcPct val="90000"/>
            </a:lnSpc>
            <a:spcBef>
              <a:spcPct val="0"/>
            </a:spcBef>
            <a:spcAft>
              <a:spcPct val="15000"/>
            </a:spcAft>
            <a:buChar char="•"/>
          </a:pPr>
          <a:r>
            <a:rPr lang="en-US" sz="1500" kern="1200"/>
            <a:t>Purchase of Replacement Property(ies)</a:t>
          </a:r>
        </a:p>
        <a:p>
          <a:pPr marL="228600" lvl="2" indent="-114300" algn="l" defTabSz="666750">
            <a:lnSpc>
              <a:spcPct val="90000"/>
            </a:lnSpc>
            <a:spcBef>
              <a:spcPct val="0"/>
            </a:spcBef>
            <a:spcAft>
              <a:spcPct val="15000"/>
            </a:spcAft>
            <a:buChar char="•"/>
          </a:pPr>
          <a:r>
            <a:rPr lang="en-US" sz="1500" kern="1200"/>
            <a:t>180</a:t>
          </a:r>
          <a:r>
            <a:rPr lang="en-US" sz="1500" kern="1200" baseline="30000"/>
            <a:t>th</a:t>
          </a:r>
          <a:r>
            <a:rPr lang="en-US" sz="1500" kern="1200"/>
            <a:t> day past April tax filing deadline/file extension.</a:t>
          </a:r>
        </a:p>
      </dsp:txBody>
      <dsp:txXfrm rot="-5400000">
        <a:off x="2715768" y="2674721"/>
        <a:ext cx="4740186" cy="1623834"/>
      </dsp:txXfrm>
    </dsp:sp>
    <dsp:sp modelId="{83BA7741-D6DA-45FD-A26D-0A23C931C2B4}">
      <dsp:nvSpPr>
        <dsp:cNvPr id="0" name=""/>
        <dsp:cNvSpPr/>
      </dsp:nvSpPr>
      <dsp:spPr>
        <a:xfrm>
          <a:off x="0" y="2361934"/>
          <a:ext cx="2715768" cy="224940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“Year-end” sales could incur some special circumstances.</a:t>
          </a:r>
          <a:br>
            <a:rPr lang="en-US" sz="2300" kern="1200"/>
          </a:br>
          <a:endParaRPr lang="en-US" sz="2300" kern="1200"/>
        </a:p>
      </dsp:txBody>
      <dsp:txXfrm>
        <a:off x="109807" y="2471741"/>
        <a:ext cx="2496154" cy="2029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3CBF0-8BFE-4327-A98B-9D8E4E644AA8}">
      <dsp:nvSpPr>
        <dsp:cNvPr id="0" name=""/>
        <dsp:cNvSpPr/>
      </dsp:nvSpPr>
      <dsp:spPr>
        <a:xfrm>
          <a:off x="1422269" y="-39372"/>
          <a:ext cx="4699261" cy="4699261"/>
        </a:xfrm>
        <a:prstGeom prst="circularArrow">
          <a:avLst>
            <a:gd name="adj1" fmla="val 5544"/>
            <a:gd name="adj2" fmla="val 330680"/>
            <a:gd name="adj3" fmla="val 14645185"/>
            <a:gd name="adj4" fmla="val 1687654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797B9-2DC3-4CC4-8796-4C6E80F5310D}">
      <dsp:nvSpPr>
        <dsp:cNvPr id="0" name=""/>
        <dsp:cNvSpPr/>
      </dsp:nvSpPr>
      <dsp:spPr>
        <a:xfrm>
          <a:off x="3107950" y="2764"/>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Deferred Gain Treatment</a:t>
          </a:r>
        </a:p>
      </dsp:txBody>
      <dsp:txXfrm>
        <a:off x="3140361" y="35175"/>
        <a:ext cx="1263078" cy="599128"/>
      </dsp:txXfrm>
    </dsp:sp>
    <dsp:sp modelId="{EB75AA70-4441-4F0F-A7C2-DD6A5BC45507}">
      <dsp:nvSpPr>
        <dsp:cNvPr id="0" name=""/>
        <dsp:cNvSpPr/>
      </dsp:nvSpPr>
      <dsp:spPr>
        <a:xfrm>
          <a:off x="4675968" y="735470"/>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Build Wealth</a:t>
          </a:r>
        </a:p>
      </dsp:txBody>
      <dsp:txXfrm>
        <a:off x="4708379" y="767881"/>
        <a:ext cx="1263078" cy="599128"/>
      </dsp:txXfrm>
    </dsp:sp>
    <dsp:sp modelId="{13D3675E-758D-4A9B-B15C-9275D8816BDC}">
      <dsp:nvSpPr>
        <dsp:cNvPr id="0" name=""/>
        <dsp:cNvSpPr/>
      </dsp:nvSpPr>
      <dsp:spPr>
        <a:xfrm>
          <a:off x="5111899" y="2006713"/>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Increased depreciation</a:t>
          </a:r>
        </a:p>
      </dsp:txBody>
      <dsp:txXfrm>
        <a:off x="5144310" y="2039124"/>
        <a:ext cx="1263078" cy="599128"/>
      </dsp:txXfrm>
    </dsp:sp>
    <dsp:sp modelId="{ED499179-6CBF-4201-90A3-4F800C02FC25}">
      <dsp:nvSpPr>
        <dsp:cNvPr id="0" name=""/>
        <dsp:cNvSpPr/>
      </dsp:nvSpPr>
      <dsp:spPr>
        <a:xfrm>
          <a:off x="4753194" y="3206674"/>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Consolidation</a:t>
          </a:r>
        </a:p>
      </dsp:txBody>
      <dsp:txXfrm>
        <a:off x="4785605" y="3239085"/>
        <a:ext cx="1263078" cy="599128"/>
      </dsp:txXfrm>
    </dsp:sp>
    <dsp:sp modelId="{5930AAD8-7792-4152-8031-92230747416F}">
      <dsp:nvSpPr>
        <dsp:cNvPr id="0" name=""/>
        <dsp:cNvSpPr/>
      </dsp:nvSpPr>
      <dsp:spPr>
        <a:xfrm>
          <a:off x="3107950" y="3901707"/>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Diversification</a:t>
          </a:r>
        </a:p>
      </dsp:txBody>
      <dsp:txXfrm>
        <a:off x="3140361" y="3934118"/>
        <a:ext cx="1263078" cy="599128"/>
      </dsp:txXfrm>
    </dsp:sp>
    <dsp:sp modelId="{3B2BB328-B400-4C27-B9AF-38EB95CB91EF}">
      <dsp:nvSpPr>
        <dsp:cNvPr id="0" name=""/>
        <dsp:cNvSpPr/>
      </dsp:nvSpPr>
      <dsp:spPr>
        <a:xfrm>
          <a:off x="1432510" y="3283906"/>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Cash flow</a:t>
          </a:r>
        </a:p>
      </dsp:txBody>
      <dsp:txXfrm>
        <a:off x="1464921" y="3316317"/>
        <a:ext cx="1263078" cy="599128"/>
      </dsp:txXfrm>
    </dsp:sp>
    <dsp:sp modelId="{171B59AA-2EA6-4E39-A065-011BFE7623C0}">
      <dsp:nvSpPr>
        <dsp:cNvPr id="0" name=""/>
        <dsp:cNvSpPr/>
      </dsp:nvSpPr>
      <dsp:spPr>
        <a:xfrm>
          <a:off x="1104000" y="2006713"/>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Increase Leverage</a:t>
          </a:r>
        </a:p>
      </dsp:txBody>
      <dsp:txXfrm>
        <a:off x="1136411" y="2039124"/>
        <a:ext cx="1263078" cy="599128"/>
      </dsp:txXfrm>
    </dsp:sp>
    <dsp:sp modelId="{D3123C56-76E3-4659-BB9F-72FF952B0166}">
      <dsp:nvSpPr>
        <dsp:cNvPr id="0" name=""/>
        <dsp:cNvSpPr/>
      </dsp:nvSpPr>
      <dsp:spPr>
        <a:xfrm>
          <a:off x="1509733" y="735470"/>
          <a:ext cx="1327900" cy="6639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Co-ownership issues / Estate planning</a:t>
          </a:r>
        </a:p>
      </dsp:txBody>
      <dsp:txXfrm>
        <a:off x="1542144" y="767881"/>
        <a:ext cx="1263078" cy="599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5AA5F-42BB-42F4-BED7-2AB60A67C430}">
      <dsp:nvSpPr>
        <dsp:cNvPr id="0" name=""/>
        <dsp:cNvSpPr/>
      </dsp:nvSpPr>
      <dsp:spPr>
        <a:xfrm>
          <a:off x="0" y="51986"/>
          <a:ext cx="7543801" cy="55165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Revenue Procedure 2008-16</a:t>
          </a:r>
        </a:p>
      </dsp:txBody>
      <dsp:txXfrm>
        <a:off x="26930" y="78916"/>
        <a:ext cx="7489941" cy="497795"/>
      </dsp:txXfrm>
    </dsp:sp>
    <dsp:sp modelId="{58C12C9F-95DB-45CF-A6EC-A9C5C35A484B}">
      <dsp:nvSpPr>
        <dsp:cNvPr id="0" name=""/>
        <dsp:cNvSpPr/>
      </dsp:nvSpPr>
      <dsp:spPr>
        <a:xfrm>
          <a:off x="0" y="603641"/>
          <a:ext cx="7543801"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1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Creates safe harbor for vacation home exchanges.</a:t>
          </a:r>
        </a:p>
        <a:p>
          <a:pPr marL="171450" lvl="1" indent="-171450" algn="l" defTabSz="800100">
            <a:lnSpc>
              <a:spcPct val="90000"/>
            </a:lnSpc>
            <a:spcBef>
              <a:spcPct val="0"/>
            </a:spcBef>
            <a:spcAft>
              <a:spcPct val="20000"/>
            </a:spcAft>
            <a:buChar char="•"/>
          </a:pPr>
          <a:r>
            <a:rPr lang="en-US" sz="1800" kern="1200"/>
            <a:t>IRS will consider a dwelling unit held for investment  if certain requirements are met.</a:t>
          </a:r>
        </a:p>
      </dsp:txBody>
      <dsp:txXfrm>
        <a:off x="0" y="603641"/>
        <a:ext cx="7543801" cy="880785"/>
      </dsp:txXfrm>
    </dsp:sp>
    <dsp:sp modelId="{CDAA65AF-8696-4F61-A434-A5ADF0010D87}">
      <dsp:nvSpPr>
        <dsp:cNvPr id="0" name=""/>
        <dsp:cNvSpPr/>
      </dsp:nvSpPr>
      <dsp:spPr>
        <a:xfrm>
          <a:off x="0" y="1484427"/>
          <a:ext cx="7543801" cy="55165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Requirements:</a:t>
          </a:r>
        </a:p>
      </dsp:txBody>
      <dsp:txXfrm>
        <a:off x="26930" y="1511357"/>
        <a:ext cx="7489941" cy="497795"/>
      </dsp:txXfrm>
    </dsp:sp>
    <dsp:sp modelId="{9C5BEF08-43C9-40FD-AB9E-7EE8B013B0A9}">
      <dsp:nvSpPr>
        <dsp:cNvPr id="0" name=""/>
        <dsp:cNvSpPr/>
      </dsp:nvSpPr>
      <dsp:spPr>
        <a:xfrm>
          <a:off x="0" y="2036082"/>
          <a:ext cx="7543801" cy="25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1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The relinquished and replacement properties are owned by the  taxpayer for at least 24 months (the qualifying use period);</a:t>
          </a:r>
        </a:p>
        <a:p>
          <a:pPr marL="171450" lvl="1" indent="-171450" algn="l" defTabSz="800100">
            <a:lnSpc>
              <a:spcPct val="90000"/>
            </a:lnSpc>
            <a:spcBef>
              <a:spcPct val="0"/>
            </a:spcBef>
            <a:spcAft>
              <a:spcPct val="20000"/>
            </a:spcAft>
            <a:buChar char="•"/>
          </a:pPr>
          <a:r>
            <a:rPr lang="en-US" sz="1800" kern="1200"/>
            <a:t>Within each of these two 12 month periods constituting the qualifying  use period the taxpayer must;</a:t>
          </a:r>
        </a:p>
        <a:p>
          <a:pPr marL="171450" lvl="1" indent="-171450" algn="l" defTabSz="800100">
            <a:lnSpc>
              <a:spcPct val="90000"/>
            </a:lnSpc>
            <a:spcBef>
              <a:spcPct val="0"/>
            </a:spcBef>
            <a:spcAft>
              <a:spcPct val="20000"/>
            </a:spcAft>
            <a:buChar char="•"/>
          </a:pPr>
          <a:r>
            <a:rPr lang="en-US" sz="1800" kern="1200"/>
            <a:t>Rent the property to another person or persons at fair market rent for  14 or more days (family members qualify if they use the property as the  primary residence); and</a:t>
          </a:r>
        </a:p>
        <a:p>
          <a:pPr marL="171450" lvl="1" indent="-171450" algn="l" defTabSz="800100">
            <a:lnSpc>
              <a:spcPct val="90000"/>
            </a:lnSpc>
            <a:spcBef>
              <a:spcPct val="0"/>
            </a:spcBef>
            <a:spcAft>
              <a:spcPct val="20000"/>
            </a:spcAft>
            <a:buChar char="•"/>
          </a:pPr>
          <a:r>
            <a:rPr lang="en-US" sz="1800" kern="1200"/>
            <a:t>The taxpayer’s personal use of the dwelling unit cannot exceed the  greater of 14 days or 10 percent of the time it is rented.</a:t>
          </a:r>
        </a:p>
      </dsp:txBody>
      <dsp:txXfrm>
        <a:off x="0" y="2036082"/>
        <a:ext cx="7543801" cy="25233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3" y="0"/>
            <a:ext cx="3012329" cy="462120"/>
          </a:xfrm>
          <a:prstGeom prst="rect">
            <a:avLst/>
          </a:prstGeom>
          <a:noFill/>
          <a:ln w="9525">
            <a:noFill/>
            <a:miter lim="800000"/>
            <a:headEnd/>
            <a:tailEnd/>
          </a:ln>
        </p:spPr>
        <p:txBody>
          <a:bodyPr vert="horz" wrap="square" lIns="92452" tIns="46224" rIns="92452" bIns="46224" numCol="1" anchor="t" anchorCtr="0" compatLnSpc="1">
            <a:prstTxWarp prst="textNoShape">
              <a:avLst/>
            </a:prstTxWarp>
          </a:bodyPr>
          <a:lstStyle>
            <a:lvl1pPr defTabSz="924779" eaLnBrk="1" hangingPunct="1">
              <a:defRPr sz="1200">
                <a:latin typeface="Arial" charset="0"/>
              </a:defRPr>
            </a:lvl1pPr>
          </a:lstStyle>
          <a:p>
            <a:pPr>
              <a:defRPr/>
            </a:pPr>
            <a:endParaRPr lang="en-US" dirty="0"/>
          </a:p>
        </p:txBody>
      </p:sp>
      <p:sp>
        <p:nvSpPr>
          <p:cNvPr id="21507" name="Rectangle 3"/>
          <p:cNvSpPr>
            <a:spLocks noGrp="1" noChangeArrowheads="1"/>
          </p:cNvSpPr>
          <p:nvPr>
            <p:ph type="dt" idx="1"/>
          </p:nvPr>
        </p:nvSpPr>
        <p:spPr bwMode="auto">
          <a:xfrm>
            <a:off x="3936176" y="0"/>
            <a:ext cx="3012329" cy="462120"/>
          </a:xfrm>
          <a:prstGeom prst="rect">
            <a:avLst/>
          </a:prstGeom>
          <a:noFill/>
          <a:ln w="9525">
            <a:noFill/>
            <a:miter lim="800000"/>
            <a:headEnd/>
            <a:tailEnd/>
          </a:ln>
        </p:spPr>
        <p:txBody>
          <a:bodyPr vert="horz" wrap="square" lIns="92452" tIns="46224" rIns="92452" bIns="46224" numCol="1" anchor="t" anchorCtr="0" compatLnSpc="1">
            <a:prstTxWarp prst="textNoShape">
              <a:avLst/>
            </a:prstTxWarp>
          </a:bodyPr>
          <a:lstStyle>
            <a:lvl1pPr algn="r" defTabSz="924779" eaLnBrk="1" hangingPunct="1">
              <a:defRPr sz="1200">
                <a:latin typeface="Arial" charset="0"/>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66813" y="692150"/>
            <a:ext cx="4616450" cy="3463925"/>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95639" y="4387770"/>
            <a:ext cx="5558801" cy="4155919"/>
          </a:xfrm>
          <a:prstGeom prst="rect">
            <a:avLst/>
          </a:prstGeom>
          <a:noFill/>
          <a:ln w="9525">
            <a:noFill/>
            <a:miter lim="800000"/>
            <a:headEnd/>
            <a:tailEnd/>
          </a:ln>
        </p:spPr>
        <p:txBody>
          <a:bodyPr vert="horz" wrap="square" lIns="92452" tIns="46224" rIns="92452" bIns="462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3" y="8772379"/>
            <a:ext cx="3012329" cy="462120"/>
          </a:xfrm>
          <a:prstGeom prst="rect">
            <a:avLst/>
          </a:prstGeom>
          <a:noFill/>
          <a:ln w="9525">
            <a:noFill/>
            <a:miter lim="800000"/>
            <a:headEnd/>
            <a:tailEnd/>
          </a:ln>
        </p:spPr>
        <p:txBody>
          <a:bodyPr vert="horz" wrap="square" lIns="92452" tIns="46224" rIns="92452" bIns="46224" numCol="1" anchor="b" anchorCtr="0" compatLnSpc="1">
            <a:prstTxWarp prst="textNoShape">
              <a:avLst/>
            </a:prstTxWarp>
          </a:bodyPr>
          <a:lstStyle>
            <a:lvl1pPr defTabSz="924779" eaLnBrk="1" hangingPunct="1">
              <a:defRPr sz="1200">
                <a:latin typeface="Arial" charset="0"/>
              </a:defRPr>
            </a:lvl1pPr>
          </a:lstStyle>
          <a:p>
            <a:pPr>
              <a:defRPr/>
            </a:pPr>
            <a:endParaRPr lang="en-US" dirty="0"/>
          </a:p>
        </p:txBody>
      </p:sp>
      <p:sp>
        <p:nvSpPr>
          <p:cNvPr id="21511" name="Rectangle 7"/>
          <p:cNvSpPr>
            <a:spLocks noGrp="1" noChangeArrowheads="1"/>
          </p:cNvSpPr>
          <p:nvPr>
            <p:ph type="sldNum" sz="quarter" idx="5"/>
          </p:nvPr>
        </p:nvSpPr>
        <p:spPr bwMode="auto">
          <a:xfrm>
            <a:off x="3936176" y="8772379"/>
            <a:ext cx="3012329" cy="462120"/>
          </a:xfrm>
          <a:prstGeom prst="rect">
            <a:avLst/>
          </a:prstGeom>
          <a:noFill/>
          <a:ln w="9525">
            <a:noFill/>
            <a:miter lim="800000"/>
            <a:headEnd/>
            <a:tailEnd/>
          </a:ln>
        </p:spPr>
        <p:txBody>
          <a:bodyPr vert="horz" wrap="square" lIns="92452" tIns="46224" rIns="92452" bIns="46224" numCol="1" anchor="b" anchorCtr="0" compatLnSpc="1">
            <a:prstTxWarp prst="textNoShape">
              <a:avLst/>
            </a:prstTxWarp>
          </a:bodyPr>
          <a:lstStyle>
            <a:lvl1pPr algn="r" defTabSz="924779" eaLnBrk="1" hangingPunct="1">
              <a:defRPr sz="1200">
                <a:latin typeface="Arial" charset="0"/>
              </a:defRPr>
            </a:lvl1pPr>
          </a:lstStyle>
          <a:p>
            <a:pPr>
              <a:defRPr/>
            </a:pPr>
            <a:fld id="{FBB47EDA-E5C3-452B-917E-BB18D8725548}" type="slidenum">
              <a:rPr lang="en-US"/>
              <a:pPr>
                <a:defRPr/>
              </a:pPr>
              <a:t>‹#›</a:t>
            </a:fld>
            <a:endParaRPr lang="en-US" dirty="0"/>
          </a:p>
        </p:txBody>
      </p:sp>
    </p:spTree>
    <p:extLst>
      <p:ext uri="{BB962C8B-B14F-4D97-AF65-F5344CB8AC3E}">
        <p14:creationId xmlns:p14="http://schemas.microsoft.com/office/powerpoint/2010/main" val="1108625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Seattle,</a:t>
            </a:r>
            <a:r>
              <a:rPr lang="en-US" baseline="0" dirty="0"/>
              <a:t> , Portland, San Francisco, &amp; Pasadena 29Judgeships largest court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47EDA-E5C3-452B-917E-BB18D87255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53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22</a:t>
            </a:fld>
            <a:endParaRPr lang="en-US" dirty="0"/>
          </a:p>
        </p:txBody>
      </p:sp>
    </p:spTree>
    <p:extLst>
      <p:ext uri="{BB962C8B-B14F-4D97-AF65-F5344CB8AC3E}">
        <p14:creationId xmlns:p14="http://schemas.microsoft.com/office/powerpoint/2010/main" val="148053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BB47EDA-E5C3-452B-917E-BB18D8725548}" type="slidenum">
              <a:rPr lang="en-US" smtClean="0"/>
              <a:pPr>
                <a:defRPr/>
              </a:pPr>
              <a:t>26</a:t>
            </a:fld>
            <a:endParaRPr lang="en-US" dirty="0"/>
          </a:p>
        </p:txBody>
      </p:sp>
    </p:spTree>
    <p:extLst>
      <p:ext uri="{BB962C8B-B14F-4D97-AF65-F5344CB8AC3E}">
        <p14:creationId xmlns:p14="http://schemas.microsoft.com/office/powerpoint/2010/main" val="3253329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Speculators or Flippers</a:t>
            </a:r>
            <a:r>
              <a:rPr lang="en-US" baseline="0" dirty="0"/>
              <a:t> - </a:t>
            </a:r>
            <a:r>
              <a:rPr lang="en-US" dirty="0"/>
              <a:t>How long do you have to hold before</a:t>
            </a:r>
            <a:r>
              <a:rPr lang="en-US" baseline="0" dirty="0"/>
              <a:t> you can sale?</a:t>
            </a:r>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32</a:t>
            </a:fld>
            <a:endParaRPr lang="en-US" dirty="0"/>
          </a:p>
        </p:txBody>
      </p:sp>
    </p:spTree>
    <p:extLst>
      <p:ext uri="{BB962C8B-B14F-4D97-AF65-F5344CB8AC3E}">
        <p14:creationId xmlns:p14="http://schemas.microsoft.com/office/powerpoint/2010/main" val="57189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a:t>
            </a:r>
            <a:r>
              <a:rPr lang="en-US" baseline="0" dirty="0"/>
              <a:t> of the RP was contingent on the sale of their Principal Residence (PR). </a:t>
            </a:r>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33</a:t>
            </a:fld>
            <a:endParaRPr lang="en-US" dirty="0"/>
          </a:p>
        </p:txBody>
      </p:sp>
    </p:spTree>
    <p:extLst>
      <p:ext uri="{BB962C8B-B14F-4D97-AF65-F5344CB8AC3E}">
        <p14:creationId xmlns:p14="http://schemas.microsoft.com/office/powerpoint/2010/main" val="243693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DC0559-D619-4E56-BF6F-3712370C21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23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C0559-D619-4E56-BF6F-3712370C2150}" type="slidenum">
              <a:rPr lang="en-US" smtClean="0"/>
              <a:t>9</a:t>
            </a:fld>
            <a:endParaRPr lang="en-US" dirty="0"/>
          </a:p>
        </p:txBody>
      </p:sp>
    </p:spTree>
    <p:extLst>
      <p:ext uri="{BB962C8B-B14F-4D97-AF65-F5344CB8AC3E}">
        <p14:creationId xmlns:p14="http://schemas.microsoft.com/office/powerpoint/2010/main" val="394601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 to 650= 350 gain so over 120 regular</a:t>
            </a:r>
            <a:r>
              <a:rPr lang="en-US" baseline="0" dirty="0"/>
              <a:t> income your at 20%</a:t>
            </a:r>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10</a:t>
            </a:fld>
            <a:endParaRPr lang="en-US" dirty="0"/>
          </a:p>
        </p:txBody>
      </p:sp>
    </p:spTree>
    <p:extLst>
      <p:ext uri="{BB962C8B-B14F-4D97-AF65-F5344CB8AC3E}">
        <p14:creationId xmlns:p14="http://schemas.microsoft.com/office/powerpoint/2010/main" val="341982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A rental property has a selling price of 1.2M and the total selling cost including commission is 80K. The </a:t>
            </a:r>
            <a:r>
              <a:rPr lang="en-US" baseline="0" dirty="0" err="1"/>
              <a:t>Taxpayor</a:t>
            </a:r>
            <a:r>
              <a:rPr lang="en-US" baseline="0" dirty="0"/>
              <a:t> paid 500K 10 years ago to purchase it. He made 50K of depreciable improvements. And the depreciation taken was 150K. Paid off mortgage and owns free and clear. … 720-150=570 ; Grant Pace-</a:t>
            </a:r>
            <a:r>
              <a:rPr lang="en-US" sz="1200" b="1" kern="1200" dirty="0">
                <a:solidFill>
                  <a:schemeClr val="tx1"/>
                </a:solidFill>
                <a:effectLst/>
                <a:latin typeface="Arial" charset="0"/>
                <a:ea typeface="+mn-ea"/>
                <a:cs typeface="+mn-cs"/>
              </a:rPr>
              <a:t>Conover Tuttle Pace – Madison</a:t>
            </a:r>
            <a:r>
              <a:rPr lang="en-US" sz="1200" b="1" kern="1200" baseline="0" dirty="0">
                <a:solidFill>
                  <a:schemeClr val="tx1"/>
                </a:solidFill>
                <a:effectLst/>
                <a:latin typeface="Arial" charset="0"/>
                <a:ea typeface="+mn-ea"/>
                <a:cs typeface="+mn-cs"/>
              </a:rPr>
              <a:t> Avenue ad </a:t>
            </a:r>
            <a:r>
              <a:rPr lang="en-US" sz="1200" b="1" kern="1200" baseline="0" dirty="0" err="1">
                <a:solidFill>
                  <a:schemeClr val="tx1"/>
                </a:solidFill>
                <a:effectLst/>
                <a:latin typeface="Arial" charset="0"/>
                <a:ea typeface="+mn-ea"/>
                <a:cs typeface="+mn-cs"/>
              </a:rPr>
              <a:t>ageny</a:t>
            </a:r>
            <a:r>
              <a:rPr lang="en-US" sz="1200" b="1" kern="1200" baseline="0" dirty="0">
                <a:solidFill>
                  <a:schemeClr val="tx1"/>
                </a:solidFill>
                <a:effectLst/>
                <a:latin typeface="Arial" charset="0"/>
                <a:ea typeface="+mn-ea"/>
                <a:cs typeface="+mn-cs"/>
              </a:rPr>
              <a:t> in NY</a:t>
            </a:r>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11</a:t>
            </a:fld>
            <a:endParaRPr lang="en-US" dirty="0"/>
          </a:p>
        </p:txBody>
      </p:sp>
    </p:spTree>
    <p:extLst>
      <p:ext uri="{BB962C8B-B14F-4D97-AF65-F5344CB8AC3E}">
        <p14:creationId xmlns:p14="http://schemas.microsoft.com/office/powerpoint/2010/main" val="308271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deferral of all gains the replacement property must cost at least 840,000 (adjusted selling price) and the amount of cash reinvested must be at least 540,000</a:t>
            </a:r>
            <a:r>
              <a:rPr lang="en-US" baseline="0" dirty="0"/>
              <a:t> (net equity)</a:t>
            </a:r>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16</a:t>
            </a:fld>
            <a:endParaRPr lang="en-US" dirty="0"/>
          </a:p>
        </p:txBody>
      </p:sp>
    </p:spTree>
    <p:extLst>
      <p:ext uri="{BB962C8B-B14F-4D97-AF65-F5344CB8AC3E}">
        <p14:creationId xmlns:p14="http://schemas.microsoft.com/office/powerpoint/2010/main" val="3107014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17</a:t>
            </a:fld>
            <a:endParaRPr lang="en-US" dirty="0"/>
          </a:p>
        </p:txBody>
      </p:sp>
    </p:spTree>
    <p:extLst>
      <p:ext uri="{BB962C8B-B14F-4D97-AF65-F5344CB8AC3E}">
        <p14:creationId xmlns:p14="http://schemas.microsoft.com/office/powerpoint/2010/main" val="59194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a:t>
            </a:r>
            <a:r>
              <a:rPr lang="en-US" baseline="0" dirty="0"/>
              <a:t> liquidation, Partnership Redemption with QI note Exchange, Leasehold Improvement Exchange, Partial Drop Exchange w/TIC agreement</a:t>
            </a:r>
          </a:p>
          <a:p>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18</a:t>
            </a:fld>
            <a:endParaRPr lang="en-US" dirty="0"/>
          </a:p>
        </p:txBody>
      </p:sp>
    </p:spTree>
    <p:extLst>
      <p:ext uri="{BB962C8B-B14F-4D97-AF65-F5344CB8AC3E}">
        <p14:creationId xmlns:p14="http://schemas.microsoft.com/office/powerpoint/2010/main" val="203009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Constructive receipt</a:t>
            </a:r>
            <a:r>
              <a:rPr lang="en-US" baseline="0" dirty="0"/>
              <a:t> – not allowed to receive your money until the 45</a:t>
            </a:r>
            <a:r>
              <a:rPr lang="en-US" baseline="30000" dirty="0"/>
              <a:t>th</a:t>
            </a:r>
            <a:r>
              <a:rPr lang="en-US" baseline="0" dirty="0"/>
              <a:t> day or the 180</a:t>
            </a:r>
            <a:r>
              <a:rPr lang="en-US" baseline="30000" dirty="0"/>
              <a:t>th</a:t>
            </a:r>
            <a:r>
              <a:rPr lang="en-US" baseline="0" dirty="0"/>
              <a:t> day.</a:t>
            </a:r>
            <a:endParaRPr lang="en-US" dirty="0"/>
          </a:p>
        </p:txBody>
      </p:sp>
      <p:sp>
        <p:nvSpPr>
          <p:cNvPr id="4" name="Slide Number Placeholder 3"/>
          <p:cNvSpPr>
            <a:spLocks noGrp="1"/>
          </p:cNvSpPr>
          <p:nvPr>
            <p:ph type="sldNum" sz="quarter" idx="10"/>
          </p:nvPr>
        </p:nvSpPr>
        <p:spPr/>
        <p:txBody>
          <a:bodyPr/>
          <a:lstStyle/>
          <a:p>
            <a:pPr>
              <a:defRPr/>
            </a:pPr>
            <a:fld id="{FBB47EDA-E5C3-452B-917E-BB18D8725548}" type="slidenum">
              <a:rPr lang="en-US" smtClean="0"/>
              <a:pPr>
                <a:defRPr/>
              </a:pPr>
              <a:t>21</a:t>
            </a:fld>
            <a:endParaRPr lang="en-US" dirty="0"/>
          </a:p>
        </p:txBody>
      </p:sp>
    </p:spTree>
    <p:extLst>
      <p:ext uri="{BB962C8B-B14F-4D97-AF65-F5344CB8AC3E}">
        <p14:creationId xmlns:p14="http://schemas.microsoft.com/office/powerpoint/2010/main" val="1756677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361E732-BA25-4F0E-B994-F1EF86B081A8}" type="slidenum">
              <a:rPr lang="en-US" smtClean="0"/>
              <a:pPr>
                <a:defRPr/>
              </a:pPr>
              <a:t>‹#›</a:t>
            </a:fld>
            <a:endParaRPr lang="en-US" dirty="0"/>
          </a:p>
        </p:txBody>
      </p:sp>
      <p:grpSp>
        <p:nvGrpSpPr>
          <p:cNvPr id="8" name="Group 7"/>
          <p:cNvGrpSpPr/>
          <p:nvPr/>
        </p:nvGrpSpPr>
        <p:grpSpPr>
          <a:xfrm>
            <a:off x="1" y="5767555"/>
            <a:ext cx="9152659" cy="675345"/>
            <a:chOff x="0" y="469710"/>
            <a:chExt cx="10067925" cy="765661"/>
          </a:xfrm>
        </p:grpSpPr>
        <p:sp>
          <p:nvSpPr>
            <p:cNvPr id="9" name="Rectangle 8"/>
            <p:cNvSpPr/>
            <p:nvPr userDrawn="1"/>
          </p:nvSpPr>
          <p:spPr>
            <a:xfrm>
              <a:off x="0" y="469710"/>
              <a:ext cx="10067925" cy="95250"/>
            </a:xfrm>
            <a:prstGeom prst="rect">
              <a:avLst/>
            </a:prstGeom>
            <a:solidFill>
              <a:srgbClr val="00833D"/>
            </a:solidFill>
            <a:ln>
              <a:solidFill>
                <a:srgbClr val="0083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Rectangle 9"/>
            <p:cNvSpPr/>
            <p:nvPr userDrawn="1"/>
          </p:nvSpPr>
          <p:spPr>
            <a:xfrm>
              <a:off x="0" y="520996"/>
              <a:ext cx="10067925" cy="714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TextBox 4"/>
            <p:cNvSpPr txBox="1"/>
            <p:nvPr userDrawn="1"/>
          </p:nvSpPr>
          <p:spPr>
            <a:xfrm>
              <a:off x="3771899" y="718688"/>
              <a:ext cx="917271" cy="331491"/>
            </a:xfrm>
            <a:prstGeom prst="rect">
              <a:avLst/>
            </a:prstGeom>
            <a:noFill/>
          </p:spPr>
          <p:txBody>
            <a:bodyPr wrap="none" rtlCol="0">
              <a:spAutoFit/>
            </a:bodyPr>
            <a:lstStyle/>
            <a:p>
              <a:pPr marL="0" marR="0">
                <a:spcBef>
                  <a:spcPts val="0"/>
                </a:spcBef>
                <a:spcAft>
                  <a:spcPts val="0"/>
                </a:spcAft>
              </a:pPr>
              <a:r>
                <a:rPr lang="en-US" sz="1300" b="1" kern="1200" dirty="0">
                  <a:solidFill>
                    <a:srgbClr val="FFFFFF"/>
                  </a:solidFill>
                  <a:effectLst/>
                  <a:latin typeface="Franklin Gothic Book" panose="020B0503020102020204" pitchFamily="34" charset="0"/>
                  <a:ea typeface="Times New Roman" panose="02020603050405020304" pitchFamily="18" charset="0"/>
                </a:rPr>
                <a:t>nbtc.com</a:t>
              </a:r>
              <a:endParaRPr lang="en-US" sz="1300" dirty="0">
                <a:effectLst/>
                <a:latin typeface="Franklin Gothic Book" panose="020B0503020102020204" pitchFamily="34" charset="0"/>
                <a:ea typeface="Times New Roman" panose="02020603050405020304" pitchFamily="18" charset="0"/>
              </a:endParaRPr>
            </a:p>
          </p:txBody>
        </p:sp>
        <p:cxnSp>
          <p:nvCxnSpPr>
            <p:cNvPr id="16" name="Straight Connector 15"/>
            <p:cNvCxnSpPr/>
            <p:nvPr userDrawn="1"/>
          </p:nvCxnSpPr>
          <p:spPr>
            <a:xfrm>
              <a:off x="3604259" y="733646"/>
              <a:ext cx="0" cy="304579"/>
            </a:xfrm>
            <a:prstGeom prst="line">
              <a:avLst/>
            </a:prstGeom>
            <a:ln>
              <a:solidFill>
                <a:srgbClr val="00833D"/>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5538950"/>
            <a:ext cx="2443200" cy="1192970"/>
          </a:xfrm>
          <a:prstGeom prst="rect">
            <a:avLst/>
          </a:prstGeom>
        </p:spPr>
      </p:pic>
      <p:pic>
        <p:nvPicPr>
          <p:cNvPr id="17" name="Picture 16"/>
          <p:cNvPicPr>
            <a:picLocks noChangeAspect="1"/>
          </p:cNvPicPr>
          <p:nvPr userDrawn="1"/>
        </p:nvPicPr>
        <p:blipFill>
          <a:blip r:embed="rId3"/>
          <a:stretch>
            <a:fillRect/>
          </a:stretch>
        </p:blipFill>
        <p:spPr>
          <a:xfrm>
            <a:off x="7393776" y="5921574"/>
            <a:ext cx="983494" cy="392516"/>
          </a:xfrm>
          <a:prstGeom prst="rect">
            <a:avLst/>
          </a:prstGeom>
        </p:spPr>
      </p:pic>
      <p:pic>
        <p:nvPicPr>
          <p:cNvPr id="19" name="Picture 18"/>
          <p:cNvPicPr>
            <a:picLocks noChangeAspect="1"/>
          </p:cNvPicPr>
          <p:nvPr userDrawn="1"/>
        </p:nvPicPr>
        <p:blipFill>
          <a:blip r:embed="rId4"/>
          <a:stretch>
            <a:fillRect/>
          </a:stretch>
        </p:blipFill>
        <p:spPr>
          <a:xfrm>
            <a:off x="4852044" y="2328040"/>
            <a:ext cx="4291956" cy="3426249"/>
          </a:xfrm>
          <a:prstGeom prst="rect">
            <a:avLst/>
          </a:prstGeom>
        </p:spPr>
      </p:pic>
    </p:spTree>
    <p:extLst>
      <p:ext uri="{BB962C8B-B14F-4D97-AF65-F5344CB8AC3E}">
        <p14:creationId xmlns:p14="http://schemas.microsoft.com/office/powerpoint/2010/main" val="36976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852044" y="2333421"/>
            <a:ext cx="4291956" cy="3426249"/>
          </a:xfrm>
          <a:prstGeom prst="rect">
            <a:avLst/>
          </a:prstGeom>
        </p:spPr>
      </p:pic>
      <p:sp>
        <p:nvSpPr>
          <p:cNvPr id="8" name="Title 7"/>
          <p:cNvSpPr>
            <a:spLocks noGrp="1"/>
          </p:cNvSpPr>
          <p:nvPr>
            <p:ph type="title"/>
          </p:nvPr>
        </p:nvSpPr>
        <p:spPr>
          <a:xfrm>
            <a:off x="822960" y="286605"/>
            <a:ext cx="7543800" cy="840575"/>
          </a:xfrm>
        </p:spPr>
        <p:txBody>
          <a:bodyPr/>
          <a:lstStyle>
            <a:lvl1pPr>
              <a:defRPr>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22960" y="1293291"/>
            <a:ext cx="3703320" cy="4575804"/>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293291"/>
            <a:ext cx="3703320" cy="4575806"/>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DBC77A4-9D77-4A7A-8379-7C4CB416C4D9}" type="slidenum">
              <a:rPr lang="en-US" smtClean="0"/>
              <a:pPr>
                <a:defRPr/>
              </a:pPr>
              <a:t>‹#›</a:t>
            </a:fld>
            <a:endParaRPr lang="en-US" dirty="0"/>
          </a:p>
        </p:txBody>
      </p:sp>
      <p:grpSp>
        <p:nvGrpSpPr>
          <p:cNvPr id="18" name="Group 17"/>
          <p:cNvGrpSpPr/>
          <p:nvPr userDrawn="1"/>
        </p:nvGrpSpPr>
        <p:grpSpPr>
          <a:xfrm>
            <a:off x="1" y="5767555"/>
            <a:ext cx="9152659" cy="675345"/>
            <a:chOff x="0" y="469710"/>
            <a:chExt cx="10067925" cy="765661"/>
          </a:xfrm>
        </p:grpSpPr>
        <p:sp>
          <p:nvSpPr>
            <p:cNvPr id="19" name="Rectangle 18"/>
            <p:cNvSpPr/>
            <p:nvPr userDrawn="1"/>
          </p:nvSpPr>
          <p:spPr>
            <a:xfrm>
              <a:off x="0" y="469710"/>
              <a:ext cx="10067925" cy="95250"/>
            </a:xfrm>
            <a:prstGeom prst="rect">
              <a:avLst/>
            </a:prstGeom>
            <a:solidFill>
              <a:srgbClr val="00833D"/>
            </a:solidFill>
            <a:ln>
              <a:solidFill>
                <a:srgbClr val="0083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Rectangle 19"/>
            <p:cNvSpPr/>
            <p:nvPr userDrawn="1"/>
          </p:nvSpPr>
          <p:spPr>
            <a:xfrm>
              <a:off x="0" y="520996"/>
              <a:ext cx="10067925" cy="714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TextBox 4"/>
            <p:cNvSpPr txBox="1"/>
            <p:nvPr userDrawn="1"/>
          </p:nvSpPr>
          <p:spPr>
            <a:xfrm>
              <a:off x="3771899" y="718688"/>
              <a:ext cx="917271" cy="331491"/>
            </a:xfrm>
            <a:prstGeom prst="rect">
              <a:avLst/>
            </a:prstGeom>
            <a:noFill/>
          </p:spPr>
          <p:txBody>
            <a:bodyPr wrap="none" rtlCol="0">
              <a:spAutoFit/>
            </a:bodyPr>
            <a:lstStyle/>
            <a:p>
              <a:pPr marL="0" marR="0">
                <a:spcBef>
                  <a:spcPts val="0"/>
                </a:spcBef>
                <a:spcAft>
                  <a:spcPts val="0"/>
                </a:spcAft>
              </a:pPr>
              <a:r>
                <a:rPr lang="en-US" sz="1300" b="1" kern="1200" dirty="0">
                  <a:solidFill>
                    <a:srgbClr val="FFFFFF"/>
                  </a:solidFill>
                  <a:effectLst/>
                  <a:latin typeface="Franklin Gothic Book" panose="020B0503020102020204" pitchFamily="34" charset="0"/>
                  <a:ea typeface="Times New Roman" panose="02020603050405020304" pitchFamily="18" charset="0"/>
                </a:rPr>
                <a:t>nbtc.com</a:t>
              </a:r>
              <a:endParaRPr lang="en-US" sz="1300" dirty="0">
                <a:effectLst/>
                <a:latin typeface="Franklin Gothic Book" panose="020B0503020102020204" pitchFamily="34" charset="0"/>
                <a:ea typeface="Times New Roman" panose="02020603050405020304" pitchFamily="18" charset="0"/>
              </a:endParaRPr>
            </a:p>
          </p:txBody>
        </p:sp>
        <p:cxnSp>
          <p:nvCxnSpPr>
            <p:cNvPr id="22" name="Straight Connector 21"/>
            <p:cNvCxnSpPr/>
            <p:nvPr userDrawn="1"/>
          </p:nvCxnSpPr>
          <p:spPr>
            <a:xfrm>
              <a:off x="3604259" y="733646"/>
              <a:ext cx="0" cy="304579"/>
            </a:xfrm>
            <a:prstGeom prst="line">
              <a:avLst/>
            </a:prstGeom>
            <a:ln>
              <a:solidFill>
                <a:srgbClr val="00833D"/>
              </a:solidFill>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userDrawn="1"/>
        </p:nvPicPr>
        <p:blipFill>
          <a:blip r:embed="rId3"/>
          <a:stretch>
            <a:fillRect/>
          </a:stretch>
        </p:blipFill>
        <p:spPr>
          <a:xfrm>
            <a:off x="7393776" y="5921574"/>
            <a:ext cx="983494" cy="392516"/>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 y="5538950"/>
            <a:ext cx="2443200" cy="1192970"/>
          </a:xfrm>
          <a:prstGeom prst="rect">
            <a:avLst/>
          </a:prstGeom>
        </p:spPr>
      </p:pic>
    </p:spTree>
    <p:extLst>
      <p:ext uri="{BB962C8B-B14F-4D97-AF65-F5344CB8AC3E}">
        <p14:creationId xmlns:p14="http://schemas.microsoft.com/office/powerpoint/2010/main" val="288609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stretch>
            <a:fillRect/>
          </a:stretch>
        </p:blipFill>
        <p:spPr>
          <a:xfrm>
            <a:off x="2362200" y="1294955"/>
            <a:ext cx="4419600" cy="4268090"/>
          </a:xfrm>
          <a:prstGeom prst="rect">
            <a:avLst/>
          </a:prstGeom>
        </p:spPr>
      </p:pic>
      <p:sp>
        <p:nvSpPr>
          <p:cNvPr id="2" name="Title 1"/>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361E732-BA25-4F0E-B994-F1EF86B081A8}" type="slidenum">
              <a:rPr lang="en-US" smtClean="0"/>
              <a:pPr>
                <a:defRPr/>
              </a:pPr>
              <a:t>‹#›</a:t>
            </a:fld>
            <a:endParaRPr lang="en-US" dirty="0"/>
          </a:p>
        </p:txBody>
      </p:sp>
      <p:sp>
        <p:nvSpPr>
          <p:cNvPr id="15" name="Content Placeholder 2"/>
          <p:cNvSpPr>
            <a:spLocks noGrp="1"/>
          </p:cNvSpPr>
          <p:nvPr>
            <p:ph idx="1"/>
          </p:nvPr>
        </p:nvSpPr>
        <p:spPr>
          <a:xfrm>
            <a:off x="822959" y="1257695"/>
            <a:ext cx="7543801" cy="4611399"/>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p:cNvGrpSpPr/>
          <p:nvPr userDrawn="1"/>
        </p:nvGrpSpPr>
        <p:grpSpPr>
          <a:xfrm>
            <a:off x="1" y="5767555"/>
            <a:ext cx="9152659" cy="675345"/>
            <a:chOff x="0" y="469710"/>
            <a:chExt cx="10067925" cy="765661"/>
          </a:xfrm>
        </p:grpSpPr>
        <p:sp>
          <p:nvSpPr>
            <p:cNvPr id="17" name="Rectangle 16"/>
            <p:cNvSpPr/>
            <p:nvPr userDrawn="1"/>
          </p:nvSpPr>
          <p:spPr>
            <a:xfrm>
              <a:off x="0" y="469710"/>
              <a:ext cx="10067925" cy="95250"/>
            </a:xfrm>
            <a:prstGeom prst="rect">
              <a:avLst/>
            </a:prstGeom>
            <a:solidFill>
              <a:srgbClr val="00833D"/>
            </a:solidFill>
            <a:ln>
              <a:solidFill>
                <a:srgbClr val="0083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Rectangle 17"/>
            <p:cNvSpPr/>
            <p:nvPr userDrawn="1"/>
          </p:nvSpPr>
          <p:spPr>
            <a:xfrm>
              <a:off x="0" y="520996"/>
              <a:ext cx="10067925" cy="714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TextBox 4"/>
            <p:cNvSpPr txBox="1"/>
            <p:nvPr userDrawn="1"/>
          </p:nvSpPr>
          <p:spPr>
            <a:xfrm>
              <a:off x="3771899" y="718688"/>
              <a:ext cx="917271" cy="331491"/>
            </a:xfrm>
            <a:prstGeom prst="rect">
              <a:avLst/>
            </a:prstGeom>
            <a:noFill/>
          </p:spPr>
          <p:txBody>
            <a:bodyPr wrap="none" rtlCol="0">
              <a:spAutoFit/>
            </a:bodyPr>
            <a:lstStyle/>
            <a:p>
              <a:pPr marL="0" marR="0">
                <a:spcBef>
                  <a:spcPts val="0"/>
                </a:spcBef>
                <a:spcAft>
                  <a:spcPts val="0"/>
                </a:spcAft>
              </a:pPr>
              <a:r>
                <a:rPr lang="en-US" sz="1300" b="1" kern="1200" dirty="0">
                  <a:solidFill>
                    <a:srgbClr val="FFFFFF"/>
                  </a:solidFill>
                  <a:effectLst/>
                  <a:latin typeface="Franklin Gothic Book" panose="020B0503020102020204" pitchFamily="34" charset="0"/>
                  <a:ea typeface="Times New Roman" panose="02020603050405020304" pitchFamily="18" charset="0"/>
                </a:rPr>
                <a:t>nbtc.com</a:t>
              </a:r>
              <a:endParaRPr lang="en-US" sz="1300" dirty="0">
                <a:effectLst/>
                <a:latin typeface="Franklin Gothic Book" panose="020B0503020102020204" pitchFamily="34" charset="0"/>
                <a:ea typeface="Times New Roman" panose="02020603050405020304" pitchFamily="18" charset="0"/>
              </a:endParaRPr>
            </a:p>
          </p:txBody>
        </p:sp>
        <p:cxnSp>
          <p:nvCxnSpPr>
            <p:cNvPr id="20" name="Straight Connector 19"/>
            <p:cNvCxnSpPr/>
            <p:nvPr userDrawn="1"/>
          </p:nvCxnSpPr>
          <p:spPr>
            <a:xfrm>
              <a:off x="3604259" y="733646"/>
              <a:ext cx="0" cy="304579"/>
            </a:xfrm>
            <a:prstGeom prst="line">
              <a:avLst/>
            </a:prstGeom>
            <a:ln>
              <a:solidFill>
                <a:srgbClr val="00833D"/>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userDrawn="1"/>
        </p:nvPicPr>
        <p:blipFill>
          <a:blip r:embed="rId3"/>
          <a:stretch>
            <a:fillRect/>
          </a:stretch>
        </p:blipFill>
        <p:spPr>
          <a:xfrm>
            <a:off x="7393776" y="5921574"/>
            <a:ext cx="983494" cy="392516"/>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 y="5538950"/>
            <a:ext cx="2443200" cy="1192970"/>
          </a:xfrm>
          <a:prstGeom prst="rect">
            <a:avLst/>
          </a:prstGeom>
        </p:spPr>
      </p:pic>
    </p:spTree>
    <p:extLst>
      <p:ext uri="{BB962C8B-B14F-4D97-AF65-F5344CB8AC3E}">
        <p14:creationId xmlns:p14="http://schemas.microsoft.com/office/powerpoint/2010/main" val="3653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55561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11" t="1106"/>
          <a:stretch/>
        </p:blipFill>
        <p:spPr>
          <a:xfrm>
            <a:off x="0" y="-1"/>
            <a:ext cx="9144000" cy="6164905"/>
          </a:xfrm>
          <a:prstGeom prst="rect">
            <a:avLst/>
          </a:prstGeom>
        </p:spPr>
      </p:pic>
      <p:pic>
        <p:nvPicPr>
          <p:cNvPr id="20" name="Picture 19"/>
          <p:cNvPicPr>
            <a:picLocks noChangeAspect="1"/>
          </p:cNvPicPr>
          <p:nvPr userDrawn="1"/>
        </p:nvPicPr>
        <p:blipFill>
          <a:blip r:embed="rId3"/>
          <a:stretch>
            <a:fillRect/>
          </a:stretch>
        </p:blipFill>
        <p:spPr>
          <a:xfrm>
            <a:off x="0" y="6164905"/>
            <a:ext cx="9144000" cy="693095"/>
          </a:xfrm>
          <a:prstGeom prst="rect">
            <a:avLst/>
          </a:prstGeom>
        </p:spPr>
      </p:pic>
      <p:pic>
        <p:nvPicPr>
          <p:cNvPr id="21" name="Picture 20"/>
          <p:cNvPicPr>
            <a:picLocks noChangeAspect="1"/>
          </p:cNvPicPr>
          <p:nvPr userDrawn="1"/>
        </p:nvPicPr>
        <p:blipFill>
          <a:blip r:embed="rId4"/>
          <a:stretch>
            <a:fillRect/>
          </a:stretch>
        </p:blipFill>
        <p:spPr>
          <a:xfrm>
            <a:off x="609600" y="5931937"/>
            <a:ext cx="2438611" cy="1188823"/>
          </a:xfrm>
          <a:prstGeom prst="rect">
            <a:avLst/>
          </a:prstGeom>
        </p:spPr>
      </p:pic>
      <p:sp>
        <p:nvSpPr>
          <p:cNvPr id="31" name="Title 1"/>
          <p:cNvSpPr>
            <a:spLocks noGrp="1"/>
          </p:cNvSpPr>
          <p:nvPr>
            <p:ph type="title"/>
          </p:nvPr>
        </p:nvSpPr>
        <p:spPr>
          <a:xfrm>
            <a:off x="609600" y="1447800"/>
            <a:ext cx="7543800" cy="827217"/>
          </a:xfrm>
        </p:spPr>
        <p:txBody>
          <a:bodyPr/>
          <a:lstStyle>
            <a:lvl1pPr>
              <a:defRPr>
                <a:latin typeface="Franklin Gothic Book" panose="020B0503020102020204" pitchFamily="34" charset="0"/>
              </a:defRPr>
            </a:lvl1pPr>
          </a:lstStyle>
          <a:p>
            <a:r>
              <a:rPr lang="en-US" dirty="0"/>
              <a:t>Click to edit Master title style</a:t>
            </a:r>
          </a:p>
        </p:txBody>
      </p:sp>
    </p:spTree>
    <p:extLst>
      <p:ext uri="{BB962C8B-B14F-4D97-AF65-F5344CB8AC3E}">
        <p14:creationId xmlns:p14="http://schemas.microsoft.com/office/powerpoint/2010/main" val="2805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3056-0ED0-44EA-8350-D6899763879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D9C4D6-AE5C-4D39-87A4-68D7B841251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44C2F2B-AC47-45CC-B395-ACFD81194594}"/>
              </a:ext>
            </a:extLst>
          </p:cNvPr>
          <p:cNvSpPr>
            <a:spLocks noGrp="1"/>
          </p:cNvSpPr>
          <p:nvPr>
            <p:ph type="dt" sz="half" idx="10"/>
          </p:nvPr>
        </p:nvSpPr>
        <p:spPr/>
        <p:txBody>
          <a:bodyPr/>
          <a:lstStyle/>
          <a:p>
            <a:fld id="{81AE29A9-8B91-467D-B4A6-2B7F02C13FC3}" type="datetimeFigureOut">
              <a:rPr lang="en-US" smtClean="0"/>
              <a:t>4/29/2024</a:t>
            </a:fld>
            <a:endParaRPr lang="en-US"/>
          </a:p>
        </p:txBody>
      </p:sp>
      <p:sp>
        <p:nvSpPr>
          <p:cNvPr id="5" name="Footer Placeholder 4">
            <a:extLst>
              <a:ext uri="{FF2B5EF4-FFF2-40B4-BE49-F238E27FC236}">
                <a16:creationId xmlns:a16="http://schemas.microsoft.com/office/drawing/2014/main" id="{26774CCD-AFB5-43F2-85A2-75ED8E9D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E9B72-44EC-48A8-B9CF-563DF01527E2}"/>
              </a:ext>
            </a:extLst>
          </p:cNvPr>
          <p:cNvSpPr>
            <a:spLocks noGrp="1"/>
          </p:cNvSpPr>
          <p:nvPr>
            <p:ph type="sldNum" sz="quarter" idx="12"/>
          </p:nvPr>
        </p:nvSpPr>
        <p:spPr/>
        <p:txBody>
          <a:bodyPr/>
          <a:lstStyle/>
          <a:p>
            <a:fld id="{BC6A4A57-305F-487C-A90D-C3B0B35144FF}" type="slidenum">
              <a:rPr lang="en-US" smtClean="0"/>
              <a:t>‹#›</a:t>
            </a:fld>
            <a:endParaRPr lang="en-US"/>
          </a:p>
        </p:txBody>
      </p:sp>
    </p:spTree>
    <p:extLst>
      <p:ext uri="{BB962C8B-B14F-4D97-AF65-F5344CB8AC3E}">
        <p14:creationId xmlns:p14="http://schemas.microsoft.com/office/powerpoint/2010/main" val="212040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8046-FA28-46F2-AA18-8803ABB135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0D889-B789-49C3-B443-764D58FB8F93}"/>
              </a:ext>
            </a:extLst>
          </p:cNvPr>
          <p:cNvSpPr>
            <a:spLocks noGrp="1"/>
          </p:cNvSpPr>
          <p:nvPr>
            <p:ph type="dt" sz="half" idx="10"/>
          </p:nvPr>
        </p:nvSpPr>
        <p:spPr/>
        <p:txBody>
          <a:bodyPr/>
          <a:lstStyle/>
          <a:p>
            <a:fld id="{81AE29A9-8B91-467D-B4A6-2B7F02C13FC3}" type="datetimeFigureOut">
              <a:rPr lang="en-US" smtClean="0"/>
              <a:t>4/29/2024</a:t>
            </a:fld>
            <a:endParaRPr lang="en-US"/>
          </a:p>
        </p:txBody>
      </p:sp>
      <p:sp>
        <p:nvSpPr>
          <p:cNvPr id="4" name="Footer Placeholder 3">
            <a:extLst>
              <a:ext uri="{FF2B5EF4-FFF2-40B4-BE49-F238E27FC236}">
                <a16:creationId xmlns:a16="http://schemas.microsoft.com/office/drawing/2014/main" id="{DE753310-DCB3-4018-8700-CD4F874EB2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C9A9E8-D772-4746-BCF4-A82C41738D05}"/>
              </a:ext>
            </a:extLst>
          </p:cNvPr>
          <p:cNvSpPr>
            <a:spLocks noGrp="1"/>
          </p:cNvSpPr>
          <p:nvPr>
            <p:ph type="sldNum" sz="quarter" idx="12"/>
          </p:nvPr>
        </p:nvSpPr>
        <p:spPr/>
        <p:txBody>
          <a:bodyPr/>
          <a:lstStyle/>
          <a:p>
            <a:fld id="{BC6A4A57-305F-487C-A90D-C3B0B35144FF}" type="slidenum">
              <a:rPr lang="en-US" smtClean="0"/>
              <a:t>‹#›</a:t>
            </a:fld>
            <a:endParaRPr lang="en-US"/>
          </a:p>
        </p:txBody>
      </p:sp>
    </p:spTree>
    <p:extLst>
      <p:ext uri="{BB962C8B-B14F-4D97-AF65-F5344CB8AC3E}">
        <p14:creationId xmlns:p14="http://schemas.microsoft.com/office/powerpoint/2010/main" val="190393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v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394125" y="278236"/>
            <a:ext cx="8033659" cy="720227"/>
          </a:xfrm>
        </p:spPr>
        <p:txBody>
          <a:bodyPr>
            <a:normAutofit/>
          </a:bodyPr>
          <a:lstStyle>
            <a:lvl1pPr>
              <a:defRPr sz="2250"/>
            </a:lvl1pPr>
          </a:lstStyle>
          <a:p>
            <a:r>
              <a:rPr lang="en-US" dirty="0"/>
              <a:t>History Timeline</a:t>
            </a:r>
            <a:endParaRPr lang="ru-RU" dirty="0"/>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394125" y="1786436"/>
            <a:ext cx="8299399" cy="4533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469016" y="919827"/>
            <a:ext cx="35775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9A66C708-772E-4E30-9D1D-7417A222A932}"/>
              </a:ext>
            </a:extLst>
          </p:cNvPr>
          <p:cNvSpPr>
            <a:spLocks noGrp="1"/>
          </p:cNvSpPr>
          <p:nvPr>
            <p:ph type="body" sz="quarter" idx="10" hasCustomPrompt="1"/>
          </p:nvPr>
        </p:nvSpPr>
        <p:spPr>
          <a:xfrm>
            <a:off x="394637" y="966464"/>
            <a:ext cx="8033147" cy="412510"/>
          </a:xfrm>
        </p:spPr>
        <p:txBody>
          <a:bodyPr>
            <a:normAutofit/>
          </a:bodyPr>
          <a:lstStyle>
            <a:lvl1pPr marL="0" indent="0">
              <a:buNone/>
              <a:defRPr sz="1725" i="1">
                <a:solidFill>
                  <a:schemeClr val="tx2"/>
                </a:solidFill>
              </a:defRPr>
            </a:lvl1pPr>
          </a:lstStyle>
          <a:p>
            <a:pPr lvl="0"/>
            <a:r>
              <a:rPr lang="en-US" dirty="0"/>
              <a:t>Timeline Subtitle</a:t>
            </a:r>
          </a:p>
        </p:txBody>
      </p:sp>
    </p:spTree>
    <p:extLst>
      <p:ext uri="{BB962C8B-B14F-4D97-AF65-F5344CB8AC3E}">
        <p14:creationId xmlns:p14="http://schemas.microsoft.com/office/powerpoint/2010/main" val="2792986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6606"/>
            <a:ext cx="7543800" cy="82721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257695"/>
            <a:ext cx="7543801" cy="4611399"/>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5801" y="6493117"/>
            <a:ext cx="1854203" cy="365125"/>
          </a:xfrm>
          <a:prstGeom prst="rect">
            <a:avLst/>
          </a:prstGeom>
        </p:spPr>
        <p:txBody>
          <a:bodyPr vert="horz" lIns="91440" tIns="45720" rIns="91440" bIns="45720" rtlCol="0" anchor="ctr"/>
          <a:lstStyle>
            <a:lvl1pPr algn="l">
              <a:defRPr sz="874">
                <a:solidFill>
                  <a:schemeClr val="tx1"/>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7921982" y="6492875"/>
            <a:ext cx="984019" cy="365125"/>
          </a:xfrm>
          <a:prstGeom prst="rect">
            <a:avLst/>
          </a:prstGeom>
        </p:spPr>
        <p:txBody>
          <a:bodyPr vert="horz" lIns="91440" tIns="45720" rIns="91440" bIns="45720" rtlCol="0" anchor="ctr"/>
          <a:lstStyle>
            <a:lvl1pPr algn="r">
              <a:defRPr sz="1019">
                <a:solidFill>
                  <a:schemeClr val="tx1"/>
                </a:solidFill>
                <a:latin typeface="Arial" panose="020B0604020202020204" pitchFamily="34" charset="0"/>
                <a:cs typeface="Arial" panose="020B0604020202020204" pitchFamily="34" charset="0"/>
              </a:defRPr>
            </a:lvl1pPr>
          </a:lstStyle>
          <a:p>
            <a:pPr>
              <a:defRPr/>
            </a:pPr>
            <a:fld id="{F361E732-BA25-4F0E-B994-F1EF86B081A8}" type="slidenum">
              <a:rPr lang="en-US" smtClean="0"/>
              <a:pPr>
                <a:defRPr/>
              </a:pPr>
              <a:t>‹#›</a:t>
            </a:fld>
            <a:endParaRPr lang="en-US" dirty="0"/>
          </a:p>
        </p:txBody>
      </p:sp>
      <p:sp>
        <p:nvSpPr>
          <p:cNvPr id="12" name="TextBox 11"/>
          <p:cNvSpPr txBox="1"/>
          <p:nvPr/>
        </p:nvSpPr>
        <p:spPr>
          <a:xfrm>
            <a:off x="4830356" y="6065569"/>
            <a:ext cx="1037463" cy="241733"/>
          </a:xfrm>
          <a:prstGeom prst="rect">
            <a:avLst/>
          </a:prstGeom>
          <a:noFill/>
        </p:spPr>
        <p:txBody>
          <a:bodyPr wrap="none" rtlCol="0">
            <a:spAutoFit/>
          </a:bodyPr>
          <a:lstStyle/>
          <a:p>
            <a:r>
              <a:rPr lang="en-US" sz="971" dirty="0">
                <a:solidFill>
                  <a:schemeClr val="bg1"/>
                </a:solidFill>
              </a:rPr>
              <a:t>Member FDIC  </a:t>
            </a:r>
          </a:p>
        </p:txBody>
      </p:sp>
      <p:pic>
        <p:nvPicPr>
          <p:cNvPr id="13" name="Picture 12" descr="EHL_white.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1661" y="6016659"/>
            <a:ext cx="238695" cy="266645"/>
          </a:xfrm>
          <a:prstGeom prst="rect">
            <a:avLst/>
          </a:prstGeom>
        </p:spPr>
      </p:pic>
    </p:spTree>
    <p:extLst>
      <p:ext uri="{BB962C8B-B14F-4D97-AF65-F5344CB8AC3E}">
        <p14:creationId xmlns:p14="http://schemas.microsoft.com/office/powerpoint/2010/main" val="114277609"/>
      </p:ext>
    </p:extLst>
  </p:cSld>
  <p:clrMap bg1="lt1" tx1="dk1" bg2="lt2" tx2="dk2" accent1="accent1" accent2="accent2" accent3="accent3" accent4="accent4" accent5="accent5" accent6="accent6" hlink="hlink" folHlink="folHlink"/>
  <p:sldLayoutIdLst>
    <p:sldLayoutId id="2147483906" r:id="rId1"/>
    <p:sldLayoutId id="2147483908" r:id="rId2"/>
    <p:sldLayoutId id="2147483911" r:id="rId3"/>
    <p:sldLayoutId id="2147483912" r:id="rId4"/>
    <p:sldLayoutId id="2147483913" r:id="rId5"/>
    <p:sldLayoutId id="2147483937" r:id="rId6"/>
    <p:sldLayoutId id="2147483938" r:id="rId7"/>
  </p:sldLayoutIdLst>
  <p:hf hdr="0" ftr="0" dt="0"/>
  <p:txStyles>
    <p:titleStyle>
      <a:lvl1pPr algn="l" defTabSz="887553" rtl="0" eaLnBrk="1" latinLnBrk="0" hangingPunct="1">
        <a:lnSpc>
          <a:spcPct val="85000"/>
        </a:lnSpc>
        <a:spcBef>
          <a:spcPct val="0"/>
        </a:spcBef>
        <a:buNone/>
        <a:defRPr sz="3530" kern="1200" spc="-49" baseline="0">
          <a:solidFill>
            <a:schemeClr val="tx1"/>
          </a:solidFill>
          <a:latin typeface="Franklin Gothic Book" panose="020B0503020102020204" pitchFamily="34" charset="0"/>
          <a:ea typeface="+mj-ea"/>
          <a:cs typeface="+mj-cs"/>
        </a:defRPr>
      </a:lvl1pPr>
    </p:titleStyle>
    <p:bodyStyle>
      <a:lvl1pPr marL="88755" indent="-88755" algn="l" defTabSz="887553" rtl="0" eaLnBrk="1" latinLnBrk="0" hangingPunct="1">
        <a:lnSpc>
          <a:spcPct val="90000"/>
        </a:lnSpc>
        <a:spcBef>
          <a:spcPts val="1165"/>
        </a:spcBef>
        <a:spcAft>
          <a:spcPts val="194"/>
        </a:spcAft>
        <a:buClr>
          <a:schemeClr val="accent1"/>
        </a:buClr>
        <a:buSzPct val="100000"/>
        <a:buFont typeface="Calibri" panose="020F0502020204030204" pitchFamily="34" charset="0"/>
        <a:buChar char=" "/>
        <a:defRPr sz="1765" kern="1200">
          <a:solidFill>
            <a:schemeClr val="tx1"/>
          </a:solidFill>
          <a:latin typeface="Franklin Gothic Book" panose="020B0503020102020204" pitchFamily="34" charset="0"/>
          <a:ea typeface="+mn-ea"/>
          <a:cs typeface="Arial" panose="020B0604020202020204" pitchFamily="34" charset="0"/>
        </a:defRPr>
      </a:lvl1pPr>
      <a:lvl2pPr marL="372773" indent="-177511" algn="l" defTabSz="887553" rtl="0" eaLnBrk="1" latinLnBrk="0" hangingPunct="1">
        <a:lnSpc>
          <a:spcPct val="90000"/>
        </a:lnSpc>
        <a:spcBef>
          <a:spcPts val="194"/>
        </a:spcBef>
        <a:spcAft>
          <a:spcPts val="388"/>
        </a:spcAft>
        <a:buClr>
          <a:schemeClr val="accent1"/>
        </a:buClr>
        <a:buFont typeface="Calibri" pitchFamily="34" charset="0"/>
        <a:buChar char="◦"/>
        <a:defRPr sz="1588" kern="1200">
          <a:solidFill>
            <a:schemeClr val="tx1"/>
          </a:solidFill>
          <a:latin typeface="Franklin Gothic Book" panose="020B0503020102020204" pitchFamily="34" charset="0"/>
          <a:ea typeface="+mn-ea"/>
          <a:cs typeface="Arial" panose="020B0604020202020204" pitchFamily="34" charset="0"/>
        </a:defRPr>
      </a:lvl2pPr>
      <a:lvl3pPr marL="550283" indent="-177511" algn="l" defTabSz="887553" rtl="0" eaLnBrk="1" latinLnBrk="0" hangingPunct="1">
        <a:lnSpc>
          <a:spcPct val="90000"/>
        </a:lnSpc>
        <a:spcBef>
          <a:spcPts val="194"/>
        </a:spcBef>
        <a:spcAft>
          <a:spcPts val="388"/>
        </a:spcAft>
        <a:buClr>
          <a:schemeClr val="accent1"/>
        </a:buClr>
        <a:buFont typeface="Calibri" pitchFamily="34" charset="0"/>
        <a:buChar char="◦"/>
        <a:defRPr sz="1235" kern="1200">
          <a:solidFill>
            <a:schemeClr val="tx1"/>
          </a:solidFill>
          <a:latin typeface="Franklin Gothic Book" panose="020B0503020102020204" pitchFamily="34" charset="0"/>
          <a:ea typeface="+mn-ea"/>
          <a:cs typeface="Arial" panose="020B0604020202020204" pitchFamily="34" charset="0"/>
        </a:defRPr>
      </a:lvl3pPr>
      <a:lvl4pPr marL="727794" indent="-177511" algn="l" defTabSz="887553" rtl="0" eaLnBrk="1" latinLnBrk="0" hangingPunct="1">
        <a:lnSpc>
          <a:spcPct val="90000"/>
        </a:lnSpc>
        <a:spcBef>
          <a:spcPts val="194"/>
        </a:spcBef>
        <a:spcAft>
          <a:spcPts val="388"/>
        </a:spcAft>
        <a:buClr>
          <a:schemeClr val="accent1"/>
        </a:buClr>
        <a:buFont typeface="Calibri" pitchFamily="34" charset="0"/>
        <a:buChar char="◦"/>
        <a:defRPr sz="1235" kern="1200">
          <a:solidFill>
            <a:schemeClr val="tx1"/>
          </a:solidFill>
          <a:latin typeface="Franklin Gothic Book" panose="020B0503020102020204" pitchFamily="34" charset="0"/>
          <a:ea typeface="+mn-ea"/>
          <a:cs typeface="Arial" panose="020B0604020202020204" pitchFamily="34" charset="0"/>
        </a:defRPr>
      </a:lvl4pPr>
      <a:lvl5pPr marL="905304" indent="-177511" algn="l" defTabSz="887553" rtl="0" eaLnBrk="1" latinLnBrk="0" hangingPunct="1">
        <a:lnSpc>
          <a:spcPct val="90000"/>
        </a:lnSpc>
        <a:spcBef>
          <a:spcPts val="194"/>
        </a:spcBef>
        <a:spcAft>
          <a:spcPts val="388"/>
        </a:spcAft>
        <a:buClr>
          <a:schemeClr val="accent1"/>
        </a:buClr>
        <a:buFont typeface="Calibri" pitchFamily="34" charset="0"/>
        <a:buChar char="◦"/>
        <a:defRPr sz="1235" kern="1200">
          <a:solidFill>
            <a:schemeClr val="tx1"/>
          </a:solidFill>
          <a:latin typeface="Franklin Gothic Book" panose="020B0503020102020204" pitchFamily="34" charset="0"/>
          <a:ea typeface="+mn-ea"/>
          <a:cs typeface="Arial" panose="020B0604020202020204" pitchFamily="34" charset="0"/>
        </a:defRPr>
      </a:lvl5pPr>
      <a:lvl6pPr marL="1067704" indent="-221888" algn="l" defTabSz="887553" rtl="0" eaLnBrk="1" latinLnBrk="0" hangingPunct="1">
        <a:lnSpc>
          <a:spcPct val="90000"/>
        </a:lnSpc>
        <a:spcBef>
          <a:spcPts val="194"/>
        </a:spcBef>
        <a:spcAft>
          <a:spcPts val="388"/>
        </a:spcAft>
        <a:buClr>
          <a:schemeClr val="accent1"/>
        </a:buClr>
        <a:buFont typeface="Calibri" pitchFamily="34" charset="0"/>
        <a:buChar char="◦"/>
        <a:defRPr sz="1359" kern="1200">
          <a:solidFill>
            <a:schemeClr val="tx1">
              <a:lumMod val="75000"/>
              <a:lumOff val="25000"/>
            </a:schemeClr>
          </a:solidFill>
          <a:latin typeface="+mn-lt"/>
          <a:ea typeface="+mn-ea"/>
          <a:cs typeface="+mn-cs"/>
        </a:defRPr>
      </a:lvl6pPr>
      <a:lvl7pPr marL="1261832" indent="-221888" algn="l" defTabSz="887553" rtl="0" eaLnBrk="1" latinLnBrk="0" hangingPunct="1">
        <a:lnSpc>
          <a:spcPct val="90000"/>
        </a:lnSpc>
        <a:spcBef>
          <a:spcPts val="194"/>
        </a:spcBef>
        <a:spcAft>
          <a:spcPts val="388"/>
        </a:spcAft>
        <a:buClr>
          <a:schemeClr val="accent1"/>
        </a:buClr>
        <a:buFont typeface="Calibri" pitchFamily="34" charset="0"/>
        <a:buChar char="◦"/>
        <a:defRPr sz="1359" kern="1200">
          <a:solidFill>
            <a:schemeClr val="tx1">
              <a:lumMod val="75000"/>
              <a:lumOff val="25000"/>
            </a:schemeClr>
          </a:solidFill>
          <a:latin typeface="+mn-lt"/>
          <a:ea typeface="+mn-ea"/>
          <a:cs typeface="+mn-cs"/>
        </a:defRPr>
      </a:lvl7pPr>
      <a:lvl8pPr marL="1455960" indent="-221888" algn="l" defTabSz="887553" rtl="0" eaLnBrk="1" latinLnBrk="0" hangingPunct="1">
        <a:lnSpc>
          <a:spcPct val="90000"/>
        </a:lnSpc>
        <a:spcBef>
          <a:spcPts val="194"/>
        </a:spcBef>
        <a:spcAft>
          <a:spcPts val="388"/>
        </a:spcAft>
        <a:buClr>
          <a:schemeClr val="accent1"/>
        </a:buClr>
        <a:buFont typeface="Calibri" pitchFamily="34" charset="0"/>
        <a:buChar char="◦"/>
        <a:defRPr sz="1359" kern="1200">
          <a:solidFill>
            <a:schemeClr val="tx1">
              <a:lumMod val="75000"/>
              <a:lumOff val="25000"/>
            </a:schemeClr>
          </a:solidFill>
          <a:latin typeface="+mn-lt"/>
          <a:ea typeface="+mn-ea"/>
          <a:cs typeface="+mn-cs"/>
        </a:defRPr>
      </a:lvl8pPr>
      <a:lvl9pPr marL="1650088" indent="-221888" algn="l" defTabSz="887553" rtl="0" eaLnBrk="1" latinLnBrk="0" hangingPunct="1">
        <a:lnSpc>
          <a:spcPct val="90000"/>
        </a:lnSpc>
        <a:spcBef>
          <a:spcPts val="194"/>
        </a:spcBef>
        <a:spcAft>
          <a:spcPts val="388"/>
        </a:spcAft>
        <a:buClr>
          <a:schemeClr val="accent1"/>
        </a:buClr>
        <a:buFont typeface="Calibri" pitchFamily="34" charset="0"/>
        <a:buChar char="◦"/>
        <a:defRPr sz="1359" kern="1200">
          <a:solidFill>
            <a:schemeClr val="tx1">
              <a:lumMod val="75000"/>
              <a:lumOff val="25000"/>
            </a:schemeClr>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4C4A8-C2EB-4D2A-A43E-BE19EA9AEFA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4D2742BD-2E9C-46B7-AFF7-A440C094DFF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3DB3F001-24C4-4191-A568-B1096B9ABF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C9F280-24DB-415F-8DF8-72D7FF3C4BF0}" type="datetimeFigureOut">
              <a:rPr lang="en-US" noProof="0" smtClean="0"/>
              <a:t>4/29/2024</a:t>
            </a:fld>
            <a:endParaRPr lang="en-US" noProof="0" dirty="0"/>
          </a:p>
        </p:txBody>
      </p:sp>
      <p:sp>
        <p:nvSpPr>
          <p:cNvPr id="5" name="Footer Placeholder 4">
            <a:extLst>
              <a:ext uri="{FF2B5EF4-FFF2-40B4-BE49-F238E27FC236}">
                <a16:creationId xmlns:a16="http://schemas.microsoft.com/office/drawing/2014/main" id="{E13E5E6E-ED1A-4700-A7E8-68DEBCDD6E5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552E6C46-B63C-4A83-8155-0AE7FABAD9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0A9A2B-DCEA-459B-8067-44D042050D8C}" type="slidenum">
              <a:rPr lang="en-US" noProof="0" smtClean="0"/>
              <a:t>‹#›</a:t>
            </a:fld>
            <a:endParaRPr lang="en-US" noProof="0" dirty="0"/>
          </a:p>
        </p:txBody>
      </p:sp>
    </p:spTree>
    <p:extLst>
      <p:ext uri="{BB962C8B-B14F-4D97-AF65-F5344CB8AC3E}">
        <p14:creationId xmlns:p14="http://schemas.microsoft.com/office/powerpoint/2010/main" val="3059964347"/>
      </p:ext>
    </p:extLst>
  </p:cSld>
  <p:clrMap bg1="lt1" tx1="dk1" bg2="lt2" tx2="dk2" accent1="accent1" accent2="accent2" accent3="accent3" accent4="accent4" accent5="accent5" accent6="accent6" hlink="hlink" folHlink="folHlink"/>
  <p:sldLayoutIdLst>
    <p:sldLayoutId id="2147483936" r:id="rId1"/>
  </p:sldLayoutIdLst>
  <p:txStyles>
    <p:titleStyle>
      <a:lvl1pPr algn="l" defTabSz="91440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mailto:Matthew.Meltzer@flastergreenberg.com" TargetMode="External"/><Relationship Id="rId2" Type="http://schemas.openxmlformats.org/officeDocument/2006/relationships/hyperlink" Target="mailto:David.Shechtman@flastergreenberg.com" TargetMode="Externa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Matthew.Meltzer@flastergreenberg.com" TargetMode="External"/><Relationship Id="rId2" Type="http://schemas.openxmlformats.org/officeDocument/2006/relationships/hyperlink" Target="mailto:David.Shechtman@flastergreenberg.com" TargetMode="Externa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yj-bYrrPTAhXG7YMKHT-aBsAQjRwIBw&amp;url=https://openclipart.org/detail/202308/closed-quotations&amp;psig=AFQjCNHVrWiTVo9YCK6Ff0xMvICoDCpcVw&amp;ust=1492789043921589" TargetMode="External"/><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543800" cy="827217"/>
          </a:xfrm>
        </p:spPr>
        <p:txBody>
          <a:bodyPr>
            <a:normAutofit fontScale="90000"/>
          </a:bodyPr>
          <a:lstStyle/>
          <a:p>
            <a:br>
              <a:rPr lang="en-US" dirty="0"/>
            </a:br>
            <a:endParaRPr lang="en-US" dirty="0"/>
          </a:p>
        </p:txBody>
      </p:sp>
      <p:sp>
        <p:nvSpPr>
          <p:cNvPr id="4" name="TextBox 3"/>
          <p:cNvSpPr txBox="1"/>
          <p:nvPr/>
        </p:nvSpPr>
        <p:spPr>
          <a:xfrm>
            <a:off x="4419600" y="6248400"/>
            <a:ext cx="3352800" cy="438582"/>
          </a:xfrm>
          <a:prstGeom prst="rect">
            <a:avLst/>
          </a:prstGeom>
          <a:noFill/>
        </p:spPr>
        <p:txBody>
          <a:bodyPr wrap="square" rtlCol="0">
            <a:spAutoFit/>
          </a:bodyPr>
          <a:lstStyle/>
          <a:p>
            <a:r>
              <a:rPr lang="en-US" sz="1050" dirty="0">
                <a:solidFill>
                  <a:schemeClr val="bg1"/>
                </a:solidFill>
              </a:rPr>
              <a:t>Presented by</a:t>
            </a:r>
          </a:p>
          <a:p>
            <a:r>
              <a:rPr lang="en-US" sz="1200" b="1" dirty="0">
                <a:solidFill>
                  <a:schemeClr val="bg1"/>
                </a:solidFill>
              </a:rPr>
              <a:t>John &amp; Sarah Starling  </a:t>
            </a:r>
          </a:p>
        </p:txBody>
      </p:sp>
      <p:pic>
        <p:nvPicPr>
          <p:cNvPr id="8" name="Picture 7" descr="A picture containing clipart&#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691662"/>
            <a:ext cx="997840" cy="1097280"/>
          </a:xfrm>
          <a:prstGeom prst="rect">
            <a:avLst/>
          </a:prstGeom>
          <a:ln>
            <a:solidFill>
              <a:schemeClr val="bg1"/>
            </a:solidFill>
          </a:ln>
        </p:spPr>
      </p:pic>
      <p:sp>
        <p:nvSpPr>
          <p:cNvPr id="9" name="TextBox 8"/>
          <p:cNvSpPr txBox="1"/>
          <p:nvPr/>
        </p:nvSpPr>
        <p:spPr>
          <a:xfrm>
            <a:off x="152400" y="2133600"/>
            <a:ext cx="4876800" cy="3139321"/>
          </a:xfrm>
          <a:prstGeom prst="rect">
            <a:avLst/>
          </a:prstGeom>
          <a:noFill/>
        </p:spPr>
        <p:txBody>
          <a:bodyPr wrap="square" rtlCol="0">
            <a:spAutoFit/>
          </a:bodyPr>
          <a:lstStyle/>
          <a:p>
            <a:pPr algn="ctr"/>
            <a:r>
              <a:rPr lang="en-US" sz="2400" b="1" dirty="0">
                <a:solidFill>
                  <a:schemeClr val="bg1"/>
                </a:solidFill>
              </a:rPr>
              <a:t>What is Code 1031 Exchange and How to Apply It</a:t>
            </a:r>
          </a:p>
          <a:p>
            <a:pPr algn="ctr"/>
            <a:endParaRPr lang="en-US" sz="2400" b="1" dirty="0">
              <a:solidFill>
                <a:schemeClr val="bg1"/>
              </a:solidFill>
            </a:endParaRPr>
          </a:p>
          <a:p>
            <a:pPr algn="ctr"/>
            <a:r>
              <a:rPr lang="en-US" sz="2400" b="1" dirty="0">
                <a:solidFill>
                  <a:schemeClr val="bg1"/>
                </a:solidFill>
              </a:rPr>
              <a:t>National Realty Exchange Corporation</a:t>
            </a:r>
          </a:p>
          <a:p>
            <a:pPr algn="ctr"/>
            <a:r>
              <a:rPr lang="en-US" dirty="0">
                <a:solidFill>
                  <a:schemeClr val="bg1"/>
                </a:solidFill>
              </a:rPr>
              <a:t>Your Partner for Growth</a:t>
            </a:r>
          </a:p>
          <a:p>
            <a:pPr algn="ctr"/>
            <a:endParaRPr lang="en-US" dirty="0">
              <a:solidFill>
                <a:schemeClr val="bg1"/>
              </a:solidFill>
            </a:endParaRPr>
          </a:p>
          <a:p>
            <a:pPr algn="ctr"/>
            <a:r>
              <a:rPr lang="en-US" sz="2400" b="1" dirty="0">
                <a:solidFill>
                  <a:schemeClr val="bg1"/>
                </a:solidFill>
              </a:rPr>
              <a:t>NORTHERN 1031 Exchange LLC </a:t>
            </a:r>
          </a:p>
          <a:p>
            <a:pPr algn="ctr"/>
            <a:r>
              <a:rPr lang="en-US" dirty="0">
                <a:solidFill>
                  <a:schemeClr val="bg1"/>
                </a:solidFill>
              </a:rPr>
              <a:t>Preserving Profits and Building Wealth</a:t>
            </a:r>
          </a:p>
        </p:txBody>
      </p:sp>
    </p:spTree>
    <p:extLst>
      <p:ext uri="{BB962C8B-B14F-4D97-AF65-F5344CB8AC3E}">
        <p14:creationId xmlns:p14="http://schemas.microsoft.com/office/powerpoint/2010/main" val="188297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pic>
        <p:nvPicPr>
          <p:cNvPr id="13" name="Content Placeholder 12" descr="A close up of a sign&#10;&#10;Description generated with high confidenc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9" y="-11419"/>
            <a:ext cx="9144000" cy="5764358"/>
          </a:xfrm>
        </p:spPr>
      </p:pic>
      <p:sp>
        <p:nvSpPr>
          <p:cNvPr id="2" name="Title 1"/>
          <p:cNvSpPr>
            <a:spLocks noGrp="1"/>
          </p:cNvSpPr>
          <p:nvPr>
            <p:ph type="title"/>
          </p:nvPr>
        </p:nvSpPr>
        <p:spPr>
          <a:xfrm>
            <a:off x="870191" y="153274"/>
            <a:ext cx="7543800" cy="827217"/>
          </a:xfrm>
          <a:effectLst>
            <a:outerShdw blurRad="50800" dist="50800" dir="5400000" algn="ctr" rotWithShape="0">
              <a:schemeClr val="bg1">
                <a:lumMod val="75000"/>
              </a:schemeClr>
            </a:outerShdw>
          </a:effectLst>
        </p:spPr>
        <p:txBody>
          <a:bodyPr>
            <a:normAutofit/>
          </a:bodyPr>
          <a:lstStyle/>
          <a:p>
            <a:r>
              <a:rPr lang="en-US" sz="3600" dirty="0"/>
              <a:t>Taxes the Real Estate Investor Faces</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10</a:t>
            </a:fld>
            <a:endParaRPr lang="en-US" dirty="0"/>
          </a:p>
        </p:txBody>
      </p:sp>
      <p:sp>
        <p:nvSpPr>
          <p:cNvPr id="7" name="Rectangle 6"/>
          <p:cNvSpPr/>
          <p:nvPr/>
        </p:nvSpPr>
        <p:spPr>
          <a:xfrm>
            <a:off x="2209800" y="1133765"/>
            <a:ext cx="7010400" cy="3046988"/>
          </a:xfrm>
          <a:prstGeom prst="rect">
            <a:avLst/>
          </a:prstGeom>
        </p:spPr>
        <p:txBody>
          <a:bodyPr wrap="square">
            <a:spAutoFit/>
          </a:bodyPr>
          <a:lstStyle/>
          <a:p>
            <a:pPr>
              <a:lnSpc>
                <a:spcPct val="100000"/>
              </a:lnSpc>
              <a:buClr>
                <a:srgbClr val="FFFFFF"/>
              </a:buClr>
              <a:tabLst>
                <a:tab pos="457200" algn="l"/>
              </a:tabLst>
            </a:pPr>
            <a:r>
              <a:rPr lang="en-US" sz="2400" b="1" spc="-5" dirty="0">
                <a:solidFill>
                  <a:schemeClr val="bg1"/>
                </a:solidFill>
                <a:latin typeface="Arial"/>
                <a:cs typeface="Arial"/>
              </a:rPr>
              <a:t>1.	Depreciation Recapture (Federal</a:t>
            </a:r>
            <a:r>
              <a:rPr lang="en-US" sz="2400" b="1" spc="20" dirty="0">
                <a:solidFill>
                  <a:schemeClr val="bg1"/>
                </a:solidFill>
                <a:latin typeface="Arial"/>
                <a:cs typeface="Arial"/>
              </a:rPr>
              <a:t> </a:t>
            </a:r>
            <a:r>
              <a:rPr lang="en-US" sz="2400" b="1" spc="-5" dirty="0">
                <a:solidFill>
                  <a:schemeClr val="bg1"/>
                </a:solidFill>
                <a:latin typeface="Arial"/>
                <a:cs typeface="Arial"/>
              </a:rPr>
              <a:t>25%)</a:t>
            </a:r>
          </a:p>
          <a:p>
            <a:pPr>
              <a:lnSpc>
                <a:spcPct val="100000"/>
              </a:lnSpc>
              <a:buClr>
                <a:srgbClr val="FFFFFF"/>
              </a:buClr>
              <a:tabLst>
                <a:tab pos="457200" algn="l"/>
              </a:tabLst>
            </a:pPr>
            <a:endParaRPr lang="en-US" sz="2400" b="1" spc="-5" dirty="0">
              <a:solidFill>
                <a:schemeClr val="bg1"/>
              </a:solidFill>
              <a:latin typeface="Arial"/>
              <a:cs typeface="Arial"/>
            </a:endParaRPr>
          </a:p>
          <a:p>
            <a:pPr>
              <a:lnSpc>
                <a:spcPct val="100000"/>
              </a:lnSpc>
              <a:buClr>
                <a:srgbClr val="FFFFFF"/>
              </a:buClr>
              <a:tabLst>
                <a:tab pos="457200" algn="l"/>
              </a:tabLst>
            </a:pPr>
            <a:r>
              <a:rPr lang="en-US" sz="2400" b="1" spc="-5" dirty="0">
                <a:solidFill>
                  <a:schemeClr val="bg1"/>
                </a:solidFill>
                <a:latin typeface="Arial"/>
                <a:cs typeface="Arial"/>
              </a:rPr>
              <a:t>2.	Capital Gains </a:t>
            </a:r>
            <a:r>
              <a:rPr lang="en-US" sz="2400" b="1" spc="-95" dirty="0">
                <a:solidFill>
                  <a:schemeClr val="bg1"/>
                </a:solidFill>
                <a:latin typeface="Arial"/>
                <a:cs typeface="Arial"/>
              </a:rPr>
              <a:t>Tax </a:t>
            </a:r>
            <a:r>
              <a:rPr lang="en-US" sz="2400" b="1" spc="-5" dirty="0">
                <a:solidFill>
                  <a:schemeClr val="bg1"/>
                </a:solidFill>
                <a:latin typeface="Arial"/>
                <a:cs typeface="Arial"/>
              </a:rPr>
              <a:t>(Federal rate 15% </a:t>
            </a:r>
            <a:r>
              <a:rPr lang="en-US" sz="2400" b="1" dirty="0">
                <a:solidFill>
                  <a:schemeClr val="bg1"/>
                </a:solidFill>
                <a:latin typeface="Arial"/>
                <a:cs typeface="Arial"/>
              </a:rPr>
              <a:t>-</a:t>
            </a:r>
            <a:r>
              <a:rPr lang="en-US" sz="2400" b="1" spc="60" dirty="0">
                <a:solidFill>
                  <a:schemeClr val="bg1"/>
                </a:solidFill>
                <a:latin typeface="Arial"/>
                <a:cs typeface="Arial"/>
              </a:rPr>
              <a:t> </a:t>
            </a:r>
            <a:r>
              <a:rPr lang="en-US" sz="2400" b="1" spc="-5" dirty="0">
                <a:solidFill>
                  <a:schemeClr val="bg1"/>
                </a:solidFill>
                <a:latin typeface="Arial"/>
                <a:cs typeface="Arial"/>
              </a:rPr>
              <a:t>20%)</a:t>
            </a:r>
            <a:endParaRPr lang="en-US" sz="2400" b="1" dirty="0">
              <a:solidFill>
                <a:schemeClr val="bg1"/>
              </a:solidFill>
              <a:latin typeface="Arial"/>
              <a:cs typeface="Arial"/>
            </a:endParaRPr>
          </a:p>
          <a:p>
            <a:pPr marL="457200" indent="-457200">
              <a:lnSpc>
                <a:spcPct val="100000"/>
              </a:lnSpc>
              <a:buClr>
                <a:srgbClr val="FFFFFF"/>
              </a:buClr>
            </a:pPr>
            <a:endParaRPr lang="en-US" sz="2400" b="1" spc="-5" dirty="0">
              <a:solidFill>
                <a:schemeClr val="bg1"/>
              </a:solidFill>
              <a:latin typeface="Arial"/>
              <a:cs typeface="Arial"/>
            </a:endParaRPr>
          </a:p>
          <a:p>
            <a:pPr marL="457200" indent="-457200">
              <a:lnSpc>
                <a:spcPct val="100000"/>
              </a:lnSpc>
              <a:buClr>
                <a:srgbClr val="FFFFFF"/>
              </a:buClr>
            </a:pPr>
            <a:r>
              <a:rPr lang="en-US" sz="2400" b="1" spc="-5" dirty="0">
                <a:solidFill>
                  <a:schemeClr val="bg1"/>
                </a:solidFill>
                <a:latin typeface="Arial"/>
                <a:cs typeface="Arial"/>
              </a:rPr>
              <a:t>3.	NIIT Net Investment Income Tax (formerly Medicare Surtax) (Federal</a:t>
            </a:r>
            <a:r>
              <a:rPr lang="en-US" sz="2400" b="1" spc="-20" dirty="0">
                <a:solidFill>
                  <a:schemeClr val="bg1"/>
                </a:solidFill>
                <a:latin typeface="Arial"/>
                <a:cs typeface="Arial"/>
              </a:rPr>
              <a:t> </a:t>
            </a:r>
            <a:r>
              <a:rPr lang="en-US" sz="2400" b="1" spc="-5" dirty="0">
                <a:solidFill>
                  <a:schemeClr val="bg1"/>
                </a:solidFill>
                <a:latin typeface="Arial"/>
                <a:cs typeface="Arial"/>
              </a:rPr>
              <a:t>3.8%)</a:t>
            </a:r>
            <a:endParaRPr lang="en-US" sz="2400" b="1" dirty="0">
              <a:solidFill>
                <a:schemeClr val="bg1"/>
              </a:solidFill>
              <a:latin typeface="Arial"/>
              <a:cs typeface="Arial"/>
            </a:endParaRPr>
          </a:p>
          <a:p>
            <a:pPr marL="457200" indent="-457200">
              <a:lnSpc>
                <a:spcPct val="100000"/>
              </a:lnSpc>
              <a:buClr>
                <a:srgbClr val="FFFFFF"/>
              </a:buClr>
            </a:pPr>
            <a:endParaRPr lang="en-US" sz="2400" b="1" spc="-5" dirty="0">
              <a:solidFill>
                <a:schemeClr val="bg1"/>
              </a:solidFill>
              <a:latin typeface="Arial"/>
              <a:cs typeface="Arial"/>
            </a:endParaRPr>
          </a:p>
          <a:p>
            <a:pPr marL="457200" indent="-457200">
              <a:lnSpc>
                <a:spcPct val="100000"/>
              </a:lnSpc>
              <a:buClr>
                <a:srgbClr val="FFFFFF"/>
              </a:buClr>
            </a:pPr>
            <a:r>
              <a:rPr lang="en-US" sz="2400" b="1" spc="-5" dirty="0">
                <a:solidFill>
                  <a:schemeClr val="bg1"/>
                </a:solidFill>
                <a:latin typeface="Arial"/>
                <a:cs typeface="Arial"/>
              </a:rPr>
              <a:t>4.	North Carolina State Income </a:t>
            </a:r>
            <a:r>
              <a:rPr lang="en-US" sz="2400" b="1" spc="-95" dirty="0">
                <a:solidFill>
                  <a:schemeClr val="bg1"/>
                </a:solidFill>
                <a:latin typeface="Arial"/>
                <a:cs typeface="Arial"/>
              </a:rPr>
              <a:t>Tax</a:t>
            </a:r>
            <a:r>
              <a:rPr lang="en-US" sz="2400" b="1" spc="-50" dirty="0">
                <a:solidFill>
                  <a:schemeClr val="bg1"/>
                </a:solidFill>
                <a:latin typeface="Arial"/>
                <a:cs typeface="Arial"/>
              </a:rPr>
              <a:t> </a:t>
            </a:r>
            <a:r>
              <a:rPr lang="en-US" sz="2400" b="1" spc="-5" dirty="0">
                <a:solidFill>
                  <a:schemeClr val="bg1"/>
                </a:solidFill>
                <a:latin typeface="Arial"/>
                <a:cs typeface="Arial"/>
              </a:rPr>
              <a:t>(5%)</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84292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235" y="-117454"/>
            <a:ext cx="7543800" cy="827217"/>
          </a:xfrm>
          <a:effectLst>
            <a:outerShdw blurRad="50800" dist="50800" dir="5400000" algn="ctr" rotWithShape="0">
              <a:schemeClr val="bg1">
                <a:lumMod val="75000"/>
              </a:schemeClr>
            </a:outerShdw>
          </a:effectLst>
        </p:spPr>
        <p:txBody>
          <a:bodyPr/>
          <a:lstStyle/>
          <a:p>
            <a:r>
              <a:rPr lang="en-US" dirty="0"/>
              <a:t>Sale vs Exchange  (page 8)</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11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78642068"/>
              </p:ext>
            </p:extLst>
          </p:nvPr>
        </p:nvGraphicFramePr>
        <p:xfrm>
          <a:off x="811235" y="762000"/>
          <a:ext cx="7543802" cy="4690107"/>
        </p:xfrm>
        <a:graphic>
          <a:graphicData uri="http://schemas.openxmlformats.org/drawingml/2006/table">
            <a:tbl>
              <a:tblPr firstRow="1" bandRow="1">
                <a:tableStyleId>{5C22544A-7EE6-4342-B048-85BDC9FD1C3A}</a:tableStyleId>
              </a:tblPr>
              <a:tblGrid>
                <a:gridCol w="3771901">
                  <a:extLst>
                    <a:ext uri="{9D8B030D-6E8A-4147-A177-3AD203B41FA5}">
                      <a16:colId xmlns:a16="http://schemas.microsoft.com/office/drawing/2014/main" val="1552044105"/>
                    </a:ext>
                  </a:extLst>
                </a:gridCol>
                <a:gridCol w="3771901">
                  <a:extLst>
                    <a:ext uri="{9D8B030D-6E8A-4147-A177-3AD203B41FA5}">
                      <a16:colId xmlns:a16="http://schemas.microsoft.com/office/drawing/2014/main" val="819207266"/>
                    </a:ext>
                  </a:extLst>
                </a:gridCol>
              </a:tblGrid>
              <a:tr h="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59318955"/>
                  </a:ext>
                </a:extLst>
              </a:tr>
              <a:tr h="240458">
                <a:tc gridSpan="2">
                  <a:txBody>
                    <a:bodyPr/>
                    <a:lstStyle/>
                    <a:p>
                      <a:pPr marL="92075">
                        <a:lnSpc>
                          <a:spcPct val="100000"/>
                        </a:lnSpc>
                        <a:spcBef>
                          <a:spcPts val="280"/>
                        </a:spcBef>
                      </a:pPr>
                      <a:r>
                        <a:rPr sz="1400" b="1" spc="5" dirty="0">
                          <a:latin typeface="Arial"/>
                          <a:cs typeface="Arial"/>
                        </a:rPr>
                        <a:t>1</a:t>
                      </a:r>
                      <a:r>
                        <a:rPr sz="1350" b="1" spc="7" baseline="37037" dirty="0">
                          <a:latin typeface="Arial"/>
                          <a:cs typeface="Arial"/>
                        </a:rPr>
                        <a:t>st </a:t>
                      </a:r>
                      <a:r>
                        <a:rPr sz="1400" b="1" spc="-25" dirty="0">
                          <a:latin typeface="Arial"/>
                          <a:cs typeface="Arial"/>
                        </a:rPr>
                        <a:t>CALCULATE </a:t>
                      </a:r>
                      <a:r>
                        <a:rPr sz="1400" b="1" spc="-5" dirty="0">
                          <a:latin typeface="Arial"/>
                          <a:cs typeface="Arial"/>
                        </a:rPr>
                        <a:t>NET </a:t>
                      </a:r>
                      <a:r>
                        <a:rPr sz="1400" b="1" spc="-10" dirty="0">
                          <a:latin typeface="Arial"/>
                          <a:cs typeface="Arial"/>
                        </a:rPr>
                        <a:t>ADJUSTED</a:t>
                      </a:r>
                      <a:r>
                        <a:rPr sz="1400" b="1" spc="50" dirty="0">
                          <a:latin typeface="Arial"/>
                          <a:cs typeface="Arial"/>
                        </a:rPr>
                        <a:t> </a:t>
                      </a:r>
                      <a:r>
                        <a:rPr sz="1400" b="1" spc="-10" dirty="0">
                          <a:latin typeface="Arial"/>
                          <a:cs typeface="Arial"/>
                        </a:rPr>
                        <a:t>BASIS</a:t>
                      </a:r>
                      <a:endParaRPr sz="1400" dirty="0">
                        <a:latin typeface="Arial"/>
                        <a:cs typeface="Arial"/>
                      </a:endParaRPr>
                    </a:p>
                  </a:txBody>
                  <a:tcPr marL="0" marR="0" marT="35560" marB="0"/>
                </a:tc>
                <a:tc hMerge="1">
                  <a:txBody>
                    <a:bodyPr/>
                    <a:lstStyle/>
                    <a:p>
                      <a:endParaRPr/>
                    </a:p>
                  </a:txBody>
                  <a:tcPr marL="0" marR="0" marT="0" marB="0"/>
                </a:tc>
                <a:extLst>
                  <a:ext uri="{0D108BD9-81ED-4DB2-BD59-A6C34878D82A}">
                    <a16:rowId xmlns:a16="http://schemas.microsoft.com/office/drawing/2014/main" val="1480944338"/>
                  </a:ext>
                </a:extLst>
              </a:tr>
              <a:tr h="234323">
                <a:tc>
                  <a:txBody>
                    <a:bodyPr/>
                    <a:lstStyle/>
                    <a:p>
                      <a:pPr marL="526415">
                        <a:lnSpc>
                          <a:spcPct val="100000"/>
                        </a:lnSpc>
                        <a:spcBef>
                          <a:spcPts val="229"/>
                        </a:spcBef>
                      </a:pPr>
                      <a:r>
                        <a:rPr sz="1400" b="1" dirty="0">
                          <a:latin typeface="Arial"/>
                          <a:cs typeface="Arial"/>
                        </a:rPr>
                        <a:t>Original </a:t>
                      </a:r>
                      <a:r>
                        <a:rPr sz="1400" b="1" spc="-5" dirty="0">
                          <a:latin typeface="Arial"/>
                          <a:cs typeface="Arial"/>
                        </a:rPr>
                        <a:t>Purchase </a:t>
                      </a:r>
                      <a:r>
                        <a:rPr sz="1400" b="1" dirty="0">
                          <a:latin typeface="Arial"/>
                          <a:cs typeface="Arial"/>
                        </a:rPr>
                        <a:t>Price</a:t>
                      </a:r>
                      <a:r>
                        <a:rPr sz="1400" b="1" spc="-100" dirty="0">
                          <a:latin typeface="Arial"/>
                          <a:cs typeface="Arial"/>
                        </a:rPr>
                        <a:t> </a:t>
                      </a:r>
                      <a:r>
                        <a:rPr sz="1400" b="1" spc="-5" dirty="0">
                          <a:latin typeface="Arial"/>
                          <a:cs typeface="Arial"/>
                        </a:rPr>
                        <a:t>(Basis)</a:t>
                      </a:r>
                      <a:endParaRPr sz="1400" dirty="0">
                        <a:latin typeface="Arial"/>
                        <a:cs typeface="Arial"/>
                      </a:endParaRPr>
                    </a:p>
                  </a:txBody>
                  <a:tcPr marL="0" marR="0" marT="29209" marB="0"/>
                </a:tc>
                <a:tc>
                  <a:txBody>
                    <a:bodyPr/>
                    <a:lstStyle/>
                    <a:p>
                      <a:pPr marR="81915" algn="r">
                        <a:lnSpc>
                          <a:spcPct val="100000"/>
                        </a:lnSpc>
                        <a:spcBef>
                          <a:spcPts val="229"/>
                        </a:spcBef>
                      </a:pPr>
                      <a:r>
                        <a:rPr sz="1400" b="1" dirty="0">
                          <a:latin typeface="Arial"/>
                          <a:cs typeface="Arial"/>
                        </a:rPr>
                        <a:t>$</a:t>
                      </a:r>
                      <a:r>
                        <a:rPr sz="1400" b="1" spc="-5" dirty="0">
                          <a:latin typeface="Arial"/>
                          <a:cs typeface="Arial"/>
                        </a:rPr>
                        <a:t>5</a:t>
                      </a:r>
                      <a:r>
                        <a:rPr sz="1400" b="1" dirty="0">
                          <a:latin typeface="Arial"/>
                          <a:cs typeface="Arial"/>
                        </a:rPr>
                        <a:t>00</a:t>
                      </a:r>
                      <a:r>
                        <a:rPr sz="1400" b="1" spc="5" dirty="0">
                          <a:latin typeface="Arial"/>
                          <a:cs typeface="Arial"/>
                        </a:rPr>
                        <a:t>,</a:t>
                      </a:r>
                      <a:r>
                        <a:rPr sz="1400" b="1" dirty="0">
                          <a:latin typeface="Arial"/>
                          <a:cs typeface="Arial"/>
                        </a:rPr>
                        <a:t>0</a:t>
                      </a:r>
                      <a:r>
                        <a:rPr sz="1400" b="1" spc="-5" dirty="0">
                          <a:latin typeface="Arial"/>
                          <a:cs typeface="Arial"/>
                        </a:rPr>
                        <a:t>00</a:t>
                      </a:r>
                      <a:endParaRPr sz="1400" dirty="0">
                        <a:latin typeface="Arial"/>
                        <a:cs typeface="Arial"/>
                      </a:endParaRPr>
                    </a:p>
                  </a:txBody>
                  <a:tcPr marL="0" marR="0" marT="29209" marB="0"/>
                </a:tc>
                <a:extLst>
                  <a:ext uri="{0D108BD9-81ED-4DB2-BD59-A6C34878D82A}">
                    <a16:rowId xmlns:a16="http://schemas.microsoft.com/office/drawing/2014/main" val="3432840633"/>
                  </a:ext>
                </a:extLst>
              </a:tr>
              <a:tr h="233710">
                <a:tc>
                  <a:txBody>
                    <a:bodyPr/>
                    <a:lstStyle/>
                    <a:p>
                      <a:pPr marL="527050">
                        <a:lnSpc>
                          <a:spcPct val="100000"/>
                        </a:lnSpc>
                        <a:spcBef>
                          <a:spcPts val="225"/>
                        </a:spcBef>
                      </a:pPr>
                      <a:r>
                        <a:rPr lang="en-US" sz="1400" b="1" spc="-5" dirty="0">
                          <a:latin typeface="Arial"/>
                          <a:cs typeface="Arial"/>
                        </a:rPr>
                        <a:t>P</a:t>
                      </a:r>
                      <a:r>
                        <a:rPr sz="1400" b="1" spc="-5" dirty="0">
                          <a:latin typeface="Arial"/>
                          <a:cs typeface="Arial"/>
                        </a:rPr>
                        <a:t>lus Capital</a:t>
                      </a:r>
                      <a:r>
                        <a:rPr sz="1400" b="1" spc="-70" dirty="0">
                          <a:latin typeface="Arial"/>
                          <a:cs typeface="Arial"/>
                        </a:rPr>
                        <a:t> </a:t>
                      </a:r>
                      <a:r>
                        <a:rPr sz="1400" b="1" spc="-5" dirty="0">
                          <a:latin typeface="Arial"/>
                          <a:cs typeface="Arial"/>
                        </a:rPr>
                        <a:t>Improvement</a:t>
                      </a:r>
                      <a:endParaRPr sz="1400" dirty="0">
                        <a:latin typeface="Arial"/>
                        <a:cs typeface="Arial"/>
                      </a:endParaRPr>
                    </a:p>
                  </a:txBody>
                  <a:tcPr marL="0" marR="0" marT="28575" marB="0"/>
                </a:tc>
                <a:tc>
                  <a:txBody>
                    <a:bodyPr/>
                    <a:lstStyle/>
                    <a:p>
                      <a:pPr marR="81915" algn="r">
                        <a:lnSpc>
                          <a:spcPct val="100000"/>
                        </a:lnSpc>
                        <a:spcBef>
                          <a:spcPts val="225"/>
                        </a:spcBef>
                      </a:pPr>
                      <a:r>
                        <a:rPr sz="1400" b="1" spc="-5" dirty="0">
                          <a:latin typeface="Arial"/>
                          <a:cs typeface="Arial"/>
                        </a:rPr>
                        <a:t>+</a:t>
                      </a:r>
                      <a:r>
                        <a:rPr sz="1400" b="1" dirty="0">
                          <a:latin typeface="Arial"/>
                          <a:cs typeface="Arial"/>
                        </a:rPr>
                        <a:t>$</a:t>
                      </a:r>
                      <a:r>
                        <a:rPr sz="1400" b="1" spc="-5" dirty="0">
                          <a:latin typeface="Arial"/>
                          <a:cs typeface="Arial"/>
                        </a:rPr>
                        <a:t>5</a:t>
                      </a:r>
                      <a:r>
                        <a:rPr sz="1400" b="1" dirty="0">
                          <a:latin typeface="Arial"/>
                          <a:cs typeface="Arial"/>
                        </a:rPr>
                        <a:t>0</a:t>
                      </a:r>
                      <a:r>
                        <a:rPr sz="1400" b="1" spc="5" dirty="0">
                          <a:latin typeface="Arial"/>
                          <a:cs typeface="Arial"/>
                        </a:rPr>
                        <a:t>,</a:t>
                      </a:r>
                      <a:r>
                        <a:rPr sz="1400" b="1" spc="-5" dirty="0">
                          <a:latin typeface="Arial"/>
                          <a:cs typeface="Arial"/>
                        </a:rPr>
                        <a:t>0</a:t>
                      </a:r>
                      <a:r>
                        <a:rPr sz="1400" b="1" dirty="0">
                          <a:latin typeface="Arial"/>
                          <a:cs typeface="Arial"/>
                        </a:rPr>
                        <a:t>00</a:t>
                      </a:r>
                      <a:endParaRPr sz="1400" dirty="0">
                        <a:latin typeface="Arial"/>
                        <a:cs typeface="Arial"/>
                      </a:endParaRPr>
                    </a:p>
                  </a:txBody>
                  <a:tcPr marL="0" marR="0" marT="28575" marB="0"/>
                </a:tc>
                <a:extLst>
                  <a:ext uri="{0D108BD9-81ED-4DB2-BD59-A6C34878D82A}">
                    <a16:rowId xmlns:a16="http://schemas.microsoft.com/office/drawing/2014/main" val="1121058712"/>
                  </a:ext>
                </a:extLst>
              </a:tr>
              <a:tr h="233710">
                <a:tc>
                  <a:txBody>
                    <a:bodyPr/>
                    <a:lstStyle/>
                    <a:p>
                      <a:pPr marL="527050">
                        <a:lnSpc>
                          <a:spcPct val="100000"/>
                        </a:lnSpc>
                        <a:spcBef>
                          <a:spcPts val="225"/>
                        </a:spcBef>
                      </a:pPr>
                      <a:r>
                        <a:rPr lang="en-US" sz="1400" b="1" spc="-5" dirty="0">
                          <a:latin typeface="Arial"/>
                          <a:cs typeface="Arial"/>
                        </a:rPr>
                        <a:t>M</a:t>
                      </a:r>
                      <a:r>
                        <a:rPr sz="1400" b="1" spc="-5" dirty="0">
                          <a:latin typeface="Arial"/>
                          <a:cs typeface="Arial"/>
                        </a:rPr>
                        <a:t>inus</a:t>
                      </a:r>
                      <a:r>
                        <a:rPr sz="1400" b="1" spc="-70" dirty="0">
                          <a:latin typeface="Arial"/>
                          <a:cs typeface="Arial"/>
                        </a:rPr>
                        <a:t> </a:t>
                      </a:r>
                      <a:r>
                        <a:rPr sz="1400" b="1" spc="-5" dirty="0">
                          <a:latin typeface="Arial"/>
                          <a:cs typeface="Arial"/>
                        </a:rPr>
                        <a:t>Depreciation</a:t>
                      </a:r>
                      <a:endParaRPr sz="1400" dirty="0">
                        <a:latin typeface="Arial"/>
                        <a:cs typeface="Arial"/>
                      </a:endParaRPr>
                    </a:p>
                  </a:txBody>
                  <a:tcPr marL="0" marR="0" marT="28575" marB="0"/>
                </a:tc>
                <a:tc>
                  <a:txBody>
                    <a:bodyPr/>
                    <a:lstStyle/>
                    <a:p>
                      <a:pPr marR="83185" algn="r">
                        <a:lnSpc>
                          <a:spcPct val="100000"/>
                        </a:lnSpc>
                        <a:spcBef>
                          <a:spcPts val="225"/>
                        </a:spcBef>
                      </a:pPr>
                      <a:r>
                        <a:rPr sz="1400" b="1" dirty="0">
                          <a:solidFill>
                            <a:srgbClr val="FF0000"/>
                          </a:solidFill>
                          <a:latin typeface="Arial"/>
                          <a:cs typeface="Arial"/>
                        </a:rPr>
                        <a:t>-$</a:t>
                      </a:r>
                      <a:r>
                        <a:rPr lang="en-US" sz="1400" b="1" dirty="0">
                          <a:solidFill>
                            <a:srgbClr val="FF0000"/>
                          </a:solidFill>
                          <a:latin typeface="Arial"/>
                          <a:cs typeface="Arial"/>
                        </a:rPr>
                        <a:t>163,640</a:t>
                      </a:r>
                      <a:endParaRPr sz="1400" dirty="0">
                        <a:solidFill>
                          <a:srgbClr val="FF0000"/>
                        </a:solidFill>
                        <a:latin typeface="Arial"/>
                        <a:cs typeface="Arial"/>
                      </a:endParaRPr>
                    </a:p>
                  </a:txBody>
                  <a:tcPr marL="0" marR="0" marT="28575" marB="0"/>
                </a:tc>
                <a:extLst>
                  <a:ext uri="{0D108BD9-81ED-4DB2-BD59-A6C34878D82A}">
                    <a16:rowId xmlns:a16="http://schemas.microsoft.com/office/drawing/2014/main" val="662026068"/>
                  </a:ext>
                </a:extLst>
              </a:tr>
              <a:tr h="233710">
                <a:tc>
                  <a:txBody>
                    <a:bodyPr/>
                    <a:lstStyle/>
                    <a:p>
                      <a:pPr marL="527050">
                        <a:lnSpc>
                          <a:spcPct val="100000"/>
                        </a:lnSpc>
                        <a:spcBef>
                          <a:spcPts val="225"/>
                        </a:spcBef>
                      </a:pPr>
                      <a:r>
                        <a:rPr lang="en-US" sz="1400" b="1" spc="-5" dirty="0">
                          <a:latin typeface="Arial"/>
                          <a:cs typeface="Arial"/>
                        </a:rPr>
                        <a:t>E</a:t>
                      </a:r>
                      <a:r>
                        <a:rPr sz="1400" b="1" spc="-5" dirty="0">
                          <a:latin typeface="Arial"/>
                          <a:cs typeface="Arial"/>
                        </a:rPr>
                        <a:t>quals Net </a:t>
                      </a:r>
                      <a:r>
                        <a:rPr sz="1400" b="1" spc="-10" dirty="0">
                          <a:latin typeface="Arial"/>
                          <a:cs typeface="Arial"/>
                        </a:rPr>
                        <a:t>Adjusted</a:t>
                      </a:r>
                      <a:r>
                        <a:rPr sz="1400" b="1" spc="-114" dirty="0">
                          <a:latin typeface="Arial"/>
                          <a:cs typeface="Arial"/>
                        </a:rPr>
                        <a:t> </a:t>
                      </a:r>
                      <a:r>
                        <a:rPr sz="1400" b="1" dirty="0">
                          <a:latin typeface="Arial"/>
                          <a:cs typeface="Arial"/>
                        </a:rPr>
                        <a:t>Basis</a:t>
                      </a:r>
                      <a:endParaRPr sz="1400" dirty="0">
                        <a:latin typeface="Arial"/>
                        <a:cs typeface="Arial"/>
                      </a:endParaRPr>
                    </a:p>
                  </a:txBody>
                  <a:tcPr marL="0" marR="0" marT="28575" marB="0"/>
                </a:tc>
                <a:tc>
                  <a:txBody>
                    <a:bodyPr/>
                    <a:lstStyle/>
                    <a:p>
                      <a:pPr marR="81915" algn="r">
                        <a:lnSpc>
                          <a:spcPct val="100000"/>
                        </a:lnSpc>
                        <a:spcBef>
                          <a:spcPts val="225"/>
                        </a:spcBef>
                      </a:pPr>
                      <a:r>
                        <a:rPr sz="1400" b="1" dirty="0">
                          <a:latin typeface="Arial"/>
                          <a:cs typeface="Arial"/>
                        </a:rPr>
                        <a:t>$</a:t>
                      </a:r>
                      <a:r>
                        <a:rPr lang="en-US" sz="1400" b="1" spc="-5" dirty="0">
                          <a:latin typeface="Arial"/>
                          <a:cs typeface="Arial"/>
                        </a:rPr>
                        <a:t>386,360</a:t>
                      </a:r>
                      <a:endParaRPr sz="1400" dirty="0">
                        <a:latin typeface="Arial"/>
                        <a:cs typeface="Arial"/>
                      </a:endParaRPr>
                    </a:p>
                  </a:txBody>
                  <a:tcPr marL="0" marR="0" marT="28575" marB="0"/>
                </a:tc>
                <a:extLst>
                  <a:ext uri="{0D108BD9-81ED-4DB2-BD59-A6C34878D82A}">
                    <a16:rowId xmlns:a16="http://schemas.microsoft.com/office/drawing/2014/main" val="3129142903"/>
                  </a:ext>
                </a:extLst>
              </a:tr>
              <a:tr h="234323">
                <a:tc gridSpan="2">
                  <a:txBody>
                    <a:bodyPr/>
                    <a:lstStyle/>
                    <a:p>
                      <a:pPr marL="92710">
                        <a:lnSpc>
                          <a:spcPct val="100000"/>
                        </a:lnSpc>
                        <a:spcBef>
                          <a:spcPts val="229"/>
                        </a:spcBef>
                      </a:pPr>
                      <a:r>
                        <a:rPr sz="1400" b="1" spc="10" dirty="0">
                          <a:latin typeface="Arial"/>
                          <a:cs typeface="Arial"/>
                        </a:rPr>
                        <a:t>2</a:t>
                      </a:r>
                      <a:r>
                        <a:rPr sz="1350" b="1" spc="15" baseline="37037" dirty="0">
                          <a:latin typeface="Arial"/>
                          <a:cs typeface="Arial"/>
                        </a:rPr>
                        <a:t>nd </a:t>
                      </a:r>
                      <a:r>
                        <a:rPr sz="1400" b="1" spc="-25" dirty="0">
                          <a:latin typeface="Arial"/>
                          <a:cs typeface="Arial"/>
                        </a:rPr>
                        <a:t>CALCULATE CAPITAL</a:t>
                      </a:r>
                      <a:r>
                        <a:rPr sz="1400" b="1" spc="35" dirty="0">
                          <a:latin typeface="Arial"/>
                          <a:cs typeface="Arial"/>
                        </a:rPr>
                        <a:t> </a:t>
                      </a:r>
                      <a:r>
                        <a:rPr sz="1400" b="1" spc="-10" dirty="0">
                          <a:latin typeface="Arial"/>
                          <a:cs typeface="Arial"/>
                        </a:rPr>
                        <a:t>GAIN</a:t>
                      </a:r>
                      <a:r>
                        <a:rPr lang="en-US" sz="1400" b="1" spc="-10" dirty="0">
                          <a:latin typeface="Arial"/>
                          <a:cs typeface="Arial"/>
                        </a:rPr>
                        <a:t>S TAX</a:t>
                      </a:r>
                      <a:r>
                        <a:rPr sz="1400" b="1" spc="-10" dirty="0">
                          <a:latin typeface="Arial"/>
                          <a:cs typeface="Arial"/>
                        </a:rPr>
                        <a:t>*</a:t>
                      </a:r>
                      <a:endParaRPr sz="1400" dirty="0">
                        <a:latin typeface="Arial"/>
                        <a:cs typeface="Arial"/>
                      </a:endParaRPr>
                    </a:p>
                  </a:txBody>
                  <a:tcPr marL="0" marR="0" marT="29209" marB="0"/>
                </a:tc>
                <a:tc hMerge="1">
                  <a:txBody>
                    <a:bodyPr/>
                    <a:lstStyle/>
                    <a:p>
                      <a:endParaRPr/>
                    </a:p>
                  </a:txBody>
                  <a:tcPr marL="0" marR="0" marT="0" marB="0"/>
                </a:tc>
                <a:extLst>
                  <a:ext uri="{0D108BD9-81ED-4DB2-BD59-A6C34878D82A}">
                    <a16:rowId xmlns:a16="http://schemas.microsoft.com/office/drawing/2014/main" val="1586676769"/>
                  </a:ext>
                </a:extLst>
              </a:tr>
              <a:tr h="234323">
                <a:tc>
                  <a:txBody>
                    <a:bodyPr/>
                    <a:lstStyle/>
                    <a:p>
                      <a:pPr marL="527050">
                        <a:lnSpc>
                          <a:spcPct val="100000"/>
                        </a:lnSpc>
                        <a:spcBef>
                          <a:spcPts val="229"/>
                        </a:spcBef>
                      </a:pPr>
                      <a:r>
                        <a:rPr sz="1400" b="1" dirty="0">
                          <a:latin typeface="Arial"/>
                          <a:cs typeface="Arial"/>
                        </a:rPr>
                        <a:t>Sales</a:t>
                      </a:r>
                      <a:r>
                        <a:rPr sz="1400" b="1" spc="-110" dirty="0">
                          <a:latin typeface="Arial"/>
                          <a:cs typeface="Arial"/>
                        </a:rPr>
                        <a:t> </a:t>
                      </a:r>
                      <a:r>
                        <a:rPr sz="1400" b="1" dirty="0">
                          <a:latin typeface="Arial"/>
                          <a:cs typeface="Arial"/>
                        </a:rPr>
                        <a:t>Price</a:t>
                      </a:r>
                      <a:endParaRPr sz="1400" dirty="0">
                        <a:latin typeface="Arial"/>
                        <a:cs typeface="Arial"/>
                      </a:endParaRPr>
                    </a:p>
                  </a:txBody>
                  <a:tcPr marL="0" marR="0" marT="29209" marB="0"/>
                </a:tc>
                <a:tc>
                  <a:txBody>
                    <a:bodyPr/>
                    <a:lstStyle/>
                    <a:p>
                      <a:pPr marR="82550" algn="r">
                        <a:lnSpc>
                          <a:spcPct val="100000"/>
                        </a:lnSpc>
                        <a:spcBef>
                          <a:spcPts val="229"/>
                        </a:spcBef>
                      </a:pPr>
                      <a:r>
                        <a:rPr sz="1400" b="1" dirty="0">
                          <a:latin typeface="Arial"/>
                          <a:cs typeface="Arial"/>
                        </a:rPr>
                        <a:t>$</a:t>
                      </a:r>
                      <a:r>
                        <a:rPr sz="1400" b="1" spc="-5" dirty="0">
                          <a:latin typeface="Arial"/>
                          <a:cs typeface="Arial"/>
                        </a:rPr>
                        <a:t>1</a:t>
                      </a:r>
                      <a:r>
                        <a:rPr sz="1400" b="1" spc="5" dirty="0">
                          <a:latin typeface="Arial"/>
                          <a:cs typeface="Arial"/>
                        </a:rPr>
                        <a:t>,</a:t>
                      </a:r>
                      <a:r>
                        <a:rPr sz="1400" b="1" dirty="0">
                          <a:latin typeface="Arial"/>
                          <a:cs typeface="Arial"/>
                        </a:rPr>
                        <a:t>2</a:t>
                      </a:r>
                      <a:r>
                        <a:rPr sz="1400" b="1" spc="-5" dirty="0">
                          <a:latin typeface="Arial"/>
                          <a:cs typeface="Arial"/>
                        </a:rPr>
                        <a:t>0</a:t>
                      </a:r>
                      <a:r>
                        <a:rPr sz="1400" b="1" dirty="0">
                          <a:latin typeface="Arial"/>
                          <a:cs typeface="Arial"/>
                        </a:rPr>
                        <a:t>0</a:t>
                      </a:r>
                      <a:r>
                        <a:rPr sz="1400" b="1" spc="-10" dirty="0">
                          <a:latin typeface="Arial"/>
                          <a:cs typeface="Arial"/>
                        </a:rPr>
                        <a:t>,</a:t>
                      </a:r>
                      <a:r>
                        <a:rPr sz="1400" b="1" dirty="0">
                          <a:latin typeface="Arial"/>
                          <a:cs typeface="Arial"/>
                        </a:rPr>
                        <a:t>0</a:t>
                      </a:r>
                      <a:r>
                        <a:rPr sz="1400" b="1" spc="-5" dirty="0">
                          <a:latin typeface="Arial"/>
                          <a:cs typeface="Arial"/>
                        </a:rPr>
                        <a:t>00</a:t>
                      </a:r>
                      <a:endParaRPr sz="1400" dirty="0">
                        <a:latin typeface="Arial"/>
                        <a:cs typeface="Arial"/>
                      </a:endParaRPr>
                    </a:p>
                  </a:txBody>
                  <a:tcPr marL="0" marR="0" marT="29209" marB="0"/>
                </a:tc>
                <a:extLst>
                  <a:ext uri="{0D108BD9-81ED-4DB2-BD59-A6C34878D82A}">
                    <a16:rowId xmlns:a16="http://schemas.microsoft.com/office/drawing/2014/main" val="1277871923"/>
                  </a:ext>
                </a:extLst>
              </a:tr>
              <a:tr h="233710">
                <a:tc>
                  <a:txBody>
                    <a:bodyPr/>
                    <a:lstStyle/>
                    <a:p>
                      <a:pPr marL="527050" marR="0" lvl="0" indent="0" algn="l" defTabSz="887553" rtl="0" eaLnBrk="1" fontAlgn="auto" latinLnBrk="0" hangingPunct="1">
                        <a:lnSpc>
                          <a:spcPct val="100000"/>
                        </a:lnSpc>
                        <a:spcBef>
                          <a:spcPts val="225"/>
                        </a:spcBef>
                        <a:spcAft>
                          <a:spcPts val="0"/>
                        </a:spcAft>
                        <a:buClrTx/>
                        <a:buSzTx/>
                        <a:buFontTx/>
                        <a:buNone/>
                        <a:tabLst/>
                        <a:defRPr/>
                      </a:pPr>
                      <a:r>
                        <a:rPr kumimoji="0" lang="en-US" sz="1400" b="1" i="0" u="none" strike="noStrike" kern="1200" cap="none" spc="-5" normalizeH="0" baseline="0" noProof="0" dirty="0">
                          <a:ln>
                            <a:noFill/>
                          </a:ln>
                          <a:solidFill>
                            <a:prstClr val="black"/>
                          </a:solidFill>
                          <a:effectLst/>
                          <a:uLnTx/>
                          <a:uFillTx/>
                          <a:latin typeface="Arial"/>
                          <a:ea typeface="+mn-ea"/>
                          <a:cs typeface="Arial"/>
                        </a:rPr>
                        <a:t>Minus Cost of</a:t>
                      </a:r>
                      <a:r>
                        <a:rPr kumimoji="0" lang="en-US" sz="1400" b="1" i="0" u="none" strike="noStrike" kern="1200" cap="none" spc="-105" normalizeH="0" baseline="0" noProof="0" dirty="0">
                          <a:ln>
                            <a:noFill/>
                          </a:ln>
                          <a:solidFill>
                            <a:prstClr val="black"/>
                          </a:solidFill>
                          <a:effectLst/>
                          <a:uLnTx/>
                          <a:uFillTx/>
                          <a:latin typeface="Arial"/>
                          <a:ea typeface="+mn-ea"/>
                          <a:cs typeface="Arial"/>
                        </a:rPr>
                        <a:t> </a:t>
                      </a:r>
                      <a:r>
                        <a:rPr kumimoji="0" lang="en-US" sz="1400" b="1" i="0" u="none" strike="noStrike" kern="1200" cap="none" spc="0" normalizeH="0" baseline="0" noProof="0" dirty="0">
                          <a:ln>
                            <a:noFill/>
                          </a:ln>
                          <a:solidFill>
                            <a:prstClr val="black"/>
                          </a:solidFill>
                          <a:effectLst/>
                          <a:uLnTx/>
                          <a:uFillTx/>
                          <a:latin typeface="Arial"/>
                          <a:ea typeface="+mn-ea"/>
                          <a:cs typeface="Arial"/>
                        </a:rPr>
                        <a:t>Sale (closing cost)</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txBody>
                  <a:tcPr marL="0" marR="0" marT="28575" marB="0"/>
                </a:tc>
                <a:tc>
                  <a:txBody>
                    <a:bodyPr/>
                    <a:lstStyle/>
                    <a:p>
                      <a:pPr marR="83820" algn="r">
                        <a:lnSpc>
                          <a:spcPct val="100000"/>
                        </a:lnSpc>
                        <a:spcBef>
                          <a:spcPts val="225"/>
                        </a:spcBef>
                      </a:pPr>
                      <a:r>
                        <a:rPr sz="1400" b="1" dirty="0">
                          <a:solidFill>
                            <a:srgbClr val="FF0000"/>
                          </a:solidFill>
                          <a:latin typeface="Arial"/>
                          <a:cs typeface="Arial"/>
                        </a:rPr>
                        <a:t>-$</a:t>
                      </a:r>
                      <a:r>
                        <a:rPr lang="en-US" sz="1400" b="1" dirty="0">
                          <a:solidFill>
                            <a:srgbClr val="FF0000"/>
                          </a:solidFill>
                          <a:latin typeface="Arial"/>
                          <a:cs typeface="Arial"/>
                        </a:rPr>
                        <a:t>80,000</a:t>
                      </a:r>
                      <a:endParaRPr sz="1400" dirty="0">
                        <a:solidFill>
                          <a:srgbClr val="FF0000"/>
                        </a:solidFill>
                        <a:latin typeface="Arial"/>
                        <a:cs typeface="Arial"/>
                      </a:endParaRPr>
                    </a:p>
                  </a:txBody>
                  <a:tcPr marL="0" marR="0" marT="28575" marB="0"/>
                </a:tc>
                <a:extLst>
                  <a:ext uri="{0D108BD9-81ED-4DB2-BD59-A6C34878D82A}">
                    <a16:rowId xmlns:a16="http://schemas.microsoft.com/office/drawing/2014/main" val="2163964370"/>
                  </a:ext>
                </a:extLst>
              </a:tr>
              <a:tr h="233710">
                <a:tc>
                  <a:txBody>
                    <a:bodyPr/>
                    <a:lstStyle/>
                    <a:p>
                      <a:pPr marL="527050" marR="0" lvl="0" indent="0" algn="l" defTabSz="887553" rtl="0" eaLnBrk="1" fontAlgn="auto" latinLnBrk="0" hangingPunct="1">
                        <a:lnSpc>
                          <a:spcPct val="100000"/>
                        </a:lnSpc>
                        <a:spcBef>
                          <a:spcPts val="225"/>
                        </a:spcBef>
                        <a:spcAft>
                          <a:spcPts val="0"/>
                        </a:spcAft>
                        <a:buClrTx/>
                        <a:buSzTx/>
                        <a:buFontTx/>
                        <a:buNone/>
                        <a:tabLst/>
                        <a:defRPr/>
                      </a:pPr>
                      <a:r>
                        <a:rPr kumimoji="0" lang="en-US" sz="1400" b="1" i="0" u="none" strike="noStrike" kern="1200" cap="none" spc="-5" normalizeH="0" baseline="0" noProof="0" dirty="0">
                          <a:ln>
                            <a:noFill/>
                          </a:ln>
                          <a:solidFill>
                            <a:prstClr val="black"/>
                          </a:solidFill>
                          <a:effectLst/>
                          <a:uLnTx/>
                          <a:uFillTx/>
                          <a:latin typeface="Arial"/>
                          <a:ea typeface="+mn-ea"/>
                          <a:cs typeface="Arial"/>
                        </a:rPr>
                        <a:t>Minus Net </a:t>
                      </a:r>
                      <a:r>
                        <a:rPr kumimoji="0" lang="en-US" sz="1400" b="1" i="0" u="none" strike="noStrike" kern="1200" cap="none" spc="-10" normalizeH="0" baseline="0" noProof="0" dirty="0">
                          <a:ln>
                            <a:noFill/>
                          </a:ln>
                          <a:solidFill>
                            <a:prstClr val="black"/>
                          </a:solidFill>
                          <a:effectLst/>
                          <a:uLnTx/>
                          <a:uFillTx/>
                          <a:latin typeface="Arial"/>
                          <a:ea typeface="+mn-ea"/>
                          <a:cs typeface="Arial"/>
                        </a:rPr>
                        <a:t>Adjusted</a:t>
                      </a:r>
                      <a:r>
                        <a:rPr kumimoji="0" lang="en-US" sz="1400" b="1" i="0" u="none" strike="noStrike" kern="1200" cap="none" spc="-100" normalizeH="0" baseline="0" noProof="0" dirty="0">
                          <a:ln>
                            <a:noFill/>
                          </a:ln>
                          <a:solidFill>
                            <a:prstClr val="black"/>
                          </a:solidFill>
                          <a:effectLst/>
                          <a:uLnTx/>
                          <a:uFillTx/>
                          <a:latin typeface="Arial"/>
                          <a:ea typeface="+mn-ea"/>
                          <a:cs typeface="Arial"/>
                        </a:rPr>
                        <a:t> </a:t>
                      </a:r>
                      <a:r>
                        <a:rPr kumimoji="0" lang="en-US" sz="1400" b="1" i="0" u="none" strike="noStrike" kern="1200" cap="none" spc="0" normalizeH="0" baseline="0" noProof="0" dirty="0">
                          <a:ln>
                            <a:noFill/>
                          </a:ln>
                          <a:solidFill>
                            <a:prstClr val="black"/>
                          </a:solidFill>
                          <a:effectLst/>
                          <a:uLnTx/>
                          <a:uFillTx/>
                          <a:latin typeface="Arial"/>
                          <a:ea typeface="+mn-ea"/>
                          <a:cs typeface="Arial"/>
                        </a:rPr>
                        <a:t>Basis</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txBody>
                  <a:tcPr marL="0" marR="0" marT="28575" marB="0"/>
                </a:tc>
                <a:tc>
                  <a:txBody>
                    <a:bodyPr/>
                    <a:lstStyle/>
                    <a:p>
                      <a:pPr marR="83820" algn="r">
                        <a:lnSpc>
                          <a:spcPct val="100000"/>
                        </a:lnSpc>
                        <a:spcBef>
                          <a:spcPts val="225"/>
                        </a:spcBef>
                      </a:pPr>
                      <a:r>
                        <a:rPr sz="1400" b="1" dirty="0">
                          <a:solidFill>
                            <a:srgbClr val="FF0000"/>
                          </a:solidFill>
                          <a:latin typeface="Arial"/>
                          <a:cs typeface="Arial"/>
                        </a:rPr>
                        <a:t>-$</a:t>
                      </a:r>
                      <a:r>
                        <a:rPr lang="en-US" sz="1400" b="1" dirty="0">
                          <a:solidFill>
                            <a:srgbClr val="FF0000"/>
                          </a:solidFill>
                          <a:latin typeface="Arial"/>
                          <a:cs typeface="Arial"/>
                        </a:rPr>
                        <a:t>386,306</a:t>
                      </a:r>
                      <a:endParaRPr lang="en-US" sz="1400" dirty="0">
                        <a:solidFill>
                          <a:srgbClr val="FF0000"/>
                        </a:solidFill>
                        <a:latin typeface="Arial"/>
                        <a:cs typeface="Arial"/>
                      </a:endParaRPr>
                    </a:p>
                  </a:txBody>
                  <a:tcPr marL="0" marR="0" marT="28575" marB="0"/>
                </a:tc>
                <a:extLst>
                  <a:ext uri="{0D108BD9-81ED-4DB2-BD59-A6C34878D82A}">
                    <a16:rowId xmlns:a16="http://schemas.microsoft.com/office/drawing/2014/main" val="1225557214"/>
                  </a:ext>
                </a:extLst>
              </a:tr>
              <a:tr h="233710">
                <a:tc>
                  <a:txBody>
                    <a:bodyPr/>
                    <a:lstStyle/>
                    <a:p>
                      <a:pPr marL="527050">
                        <a:lnSpc>
                          <a:spcPct val="100000"/>
                        </a:lnSpc>
                        <a:spcBef>
                          <a:spcPts val="225"/>
                        </a:spcBef>
                      </a:pPr>
                      <a:r>
                        <a:rPr lang="en-US" sz="1400" b="1" spc="-5" dirty="0">
                          <a:latin typeface="Arial"/>
                          <a:cs typeface="Arial"/>
                        </a:rPr>
                        <a:t>E</a:t>
                      </a:r>
                      <a:r>
                        <a:rPr sz="1400" b="1" spc="-5" dirty="0">
                          <a:latin typeface="Arial"/>
                          <a:cs typeface="Arial"/>
                        </a:rPr>
                        <a:t>quals </a:t>
                      </a:r>
                      <a:r>
                        <a:rPr sz="1400" b="1" spc="-25" dirty="0">
                          <a:latin typeface="Arial"/>
                          <a:cs typeface="Arial"/>
                        </a:rPr>
                        <a:t>CAPITAL</a:t>
                      </a:r>
                      <a:r>
                        <a:rPr sz="1400" b="1" spc="-55" dirty="0">
                          <a:latin typeface="Arial"/>
                          <a:cs typeface="Arial"/>
                        </a:rPr>
                        <a:t> </a:t>
                      </a:r>
                      <a:r>
                        <a:rPr sz="1400" b="1" spc="-10" dirty="0">
                          <a:latin typeface="Arial"/>
                          <a:cs typeface="Arial"/>
                        </a:rPr>
                        <a:t>GAIN</a:t>
                      </a:r>
                      <a:r>
                        <a:rPr lang="en-US" sz="1400" b="1" spc="-10" dirty="0">
                          <a:latin typeface="Arial"/>
                          <a:cs typeface="Arial"/>
                        </a:rPr>
                        <a:t>S</a:t>
                      </a:r>
                      <a:endParaRPr sz="1400" dirty="0">
                        <a:latin typeface="Arial"/>
                        <a:cs typeface="Arial"/>
                      </a:endParaRPr>
                    </a:p>
                  </a:txBody>
                  <a:tcPr marL="0" marR="0" marT="28575" marB="0"/>
                </a:tc>
                <a:tc>
                  <a:txBody>
                    <a:bodyPr/>
                    <a:lstStyle/>
                    <a:p>
                      <a:pPr marR="81915" algn="r">
                        <a:lnSpc>
                          <a:spcPct val="100000"/>
                        </a:lnSpc>
                        <a:spcBef>
                          <a:spcPts val="225"/>
                        </a:spcBef>
                      </a:pPr>
                      <a:r>
                        <a:rPr sz="1400" b="1" dirty="0">
                          <a:latin typeface="Arial"/>
                          <a:cs typeface="Arial"/>
                        </a:rPr>
                        <a:t>$</a:t>
                      </a:r>
                      <a:r>
                        <a:rPr lang="en-US" sz="1400" b="1" spc="-5" dirty="0">
                          <a:latin typeface="Arial"/>
                          <a:cs typeface="Arial"/>
                        </a:rPr>
                        <a:t>733,640</a:t>
                      </a:r>
                      <a:endParaRPr sz="1400" dirty="0">
                        <a:latin typeface="Arial"/>
                        <a:cs typeface="Arial"/>
                      </a:endParaRPr>
                    </a:p>
                  </a:txBody>
                  <a:tcPr marL="0" marR="0" marT="28575" marB="0"/>
                </a:tc>
                <a:extLst>
                  <a:ext uri="{0D108BD9-81ED-4DB2-BD59-A6C34878D82A}">
                    <a16:rowId xmlns:a16="http://schemas.microsoft.com/office/drawing/2014/main" val="3298588464"/>
                  </a:ext>
                </a:extLst>
              </a:tr>
              <a:tr h="234323">
                <a:tc gridSpan="2">
                  <a:txBody>
                    <a:bodyPr/>
                    <a:lstStyle/>
                    <a:p>
                      <a:pPr marL="92075">
                        <a:lnSpc>
                          <a:spcPct val="100000"/>
                        </a:lnSpc>
                        <a:spcBef>
                          <a:spcPts val="229"/>
                        </a:spcBef>
                      </a:pPr>
                      <a:r>
                        <a:rPr sz="1400" b="1" spc="5" dirty="0">
                          <a:latin typeface="Arial"/>
                          <a:cs typeface="Arial"/>
                        </a:rPr>
                        <a:t>3</a:t>
                      </a:r>
                      <a:r>
                        <a:rPr sz="1350" b="1" spc="7" baseline="37037" dirty="0">
                          <a:latin typeface="Arial"/>
                          <a:cs typeface="Arial"/>
                        </a:rPr>
                        <a:t>rd </a:t>
                      </a:r>
                      <a:r>
                        <a:rPr sz="1400" b="1" spc="-25" dirty="0">
                          <a:latin typeface="Arial"/>
                          <a:cs typeface="Arial"/>
                        </a:rPr>
                        <a:t>CALCULATE CAPITAL </a:t>
                      </a:r>
                      <a:r>
                        <a:rPr sz="1400" b="1" spc="-10" dirty="0">
                          <a:latin typeface="Arial"/>
                          <a:cs typeface="Arial"/>
                        </a:rPr>
                        <a:t>GAIN</a:t>
                      </a:r>
                      <a:r>
                        <a:rPr lang="en-US" sz="1400" b="1" spc="-10" dirty="0">
                          <a:latin typeface="Arial"/>
                          <a:cs typeface="Arial"/>
                        </a:rPr>
                        <a:t>S</a:t>
                      </a:r>
                      <a:r>
                        <a:rPr sz="1400" b="1" spc="-10" dirty="0">
                          <a:latin typeface="Arial"/>
                          <a:cs typeface="Arial"/>
                        </a:rPr>
                        <a:t> </a:t>
                      </a:r>
                      <a:r>
                        <a:rPr sz="1400" b="1" spc="-55" dirty="0">
                          <a:latin typeface="Arial"/>
                          <a:cs typeface="Arial"/>
                        </a:rPr>
                        <a:t>TAX</a:t>
                      </a:r>
                      <a:r>
                        <a:rPr sz="1400" b="1" spc="180" dirty="0">
                          <a:latin typeface="Arial"/>
                          <a:cs typeface="Arial"/>
                        </a:rPr>
                        <a:t> </a:t>
                      </a:r>
                      <a:r>
                        <a:rPr sz="1400" b="1" spc="-10" dirty="0">
                          <a:latin typeface="Arial"/>
                          <a:cs typeface="Arial"/>
                        </a:rPr>
                        <a:t>DUE</a:t>
                      </a:r>
                      <a:endParaRPr sz="1400" dirty="0">
                        <a:latin typeface="Arial"/>
                        <a:cs typeface="Arial"/>
                      </a:endParaRPr>
                    </a:p>
                  </a:txBody>
                  <a:tcPr marL="0" marR="0" marT="29209" marB="0"/>
                </a:tc>
                <a:tc hMerge="1">
                  <a:txBody>
                    <a:bodyPr/>
                    <a:lstStyle/>
                    <a:p>
                      <a:endParaRPr/>
                    </a:p>
                  </a:txBody>
                  <a:tcPr marL="0" marR="0" marT="0" marB="0"/>
                </a:tc>
                <a:extLst>
                  <a:ext uri="{0D108BD9-81ED-4DB2-BD59-A6C34878D82A}">
                    <a16:rowId xmlns:a16="http://schemas.microsoft.com/office/drawing/2014/main" val="1070973628"/>
                  </a:ext>
                </a:extLst>
              </a:tr>
              <a:tr h="234323">
                <a:tc>
                  <a:txBody>
                    <a:bodyPr/>
                    <a:lstStyle/>
                    <a:p>
                      <a:pPr marL="526415">
                        <a:lnSpc>
                          <a:spcPct val="100000"/>
                        </a:lnSpc>
                        <a:spcBef>
                          <a:spcPts val="229"/>
                        </a:spcBef>
                      </a:pPr>
                      <a:r>
                        <a:rPr sz="1400" b="1" spc="-5" dirty="0">
                          <a:latin typeface="Arial"/>
                          <a:cs typeface="Arial"/>
                        </a:rPr>
                        <a:t>Recaptured Depreciation </a:t>
                      </a:r>
                      <a:r>
                        <a:rPr sz="1400" b="1" dirty="0">
                          <a:latin typeface="Arial"/>
                          <a:cs typeface="Arial"/>
                        </a:rPr>
                        <a:t>-</a:t>
                      </a:r>
                      <a:r>
                        <a:rPr sz="1400" b="1" spc="-90" dirty="0">
                          <a:latin typeface="Arial"/>
                          <a:cs typeface="Arial"/>
                        </a:rPr>
                        <a:t> </a:t>
                      </a:r>
                      <a:r>
                        <a:rPr sz="1400" b="1" spc="-5" dirty="0">
                          <a:latin typeface="Arial"/>
                          <a:cs typeface="Arial"/>
                        </a:rPr>
                        <a:t>25%</a:t>
                      </a:r>
                      <a:endParaRPr sz="1400" dirty="0">
                        <a:latin typeface="Arial"/>
                        <a:cs typeface="Arial"/>
                      </a:endParaRPr>
                    </a:p>
                  </a:txBody>
                  <a:tcPr marL="0" marR="0" marT="29209" marB="0"/>
                </a:tc>
                <a:tc>
                  <a:txBody>
                    <a:bodyPr/>
                    <a:lstStyle/>
                    <a:p>
                      <a:pPr marR="83820" algn="r">
                        <a:lnSpc>
                          <a:spcPct val="100000"/>
                        </a:lnSpc>
                        <a:spcBef>
                          <a:spcPts val="229"/>
                        </a:spcBef>
                      </a:pPr>
                      <a:r>
                        <a:rPr sz="1400" b="1" dirty="0">
                          <a:latin typeface="Arial"/>
                          <a:cs typeface="Arial"/>
                        </a:rPr>
                        <a:t>$</a:t>
                      </a:r>
                      <a:r>
                        <a:rPr lang="en-US" sz="1400" b="1" spc="-5" dirty="0">
                          <a:latin typeface="Arial"/>
                          <a:cs typeface="Arial"/>
                        </a:rPr>
                        <a:t>40,910</a:t>
                      </a:r>
                      <a:endParaRPr sz="1400" dirty="0">
                        <a:latin typeface="Arial"/>
                        <a:cs typeface="Arial"/>
                      </a:endParaRPr>
                    </a:p>
                  </a:txBody>
                  <a:tcPr marL="0" marR="0" marT="29209" marB="0"/>
                </a:tc>
                <a:extLst>
                  <a:ext uri="{0D108BD9-81ED-4DB2-BD59-A6C34878D82A}">
                    <a16:rowId xmlns:a16="http://schemas.microsoft.com/office/drawing/2014/main" val="2979989185"/>
                  </a:ext>
                </a:extLst>
              </a:tr>
              <a:tr h="691329">
                <a:tc>
                  <a:txBody>
                    <a:bodyPr/>
                    <a:lstStyle/>
                    <a:p>
                      <a:pPr marL="526415">
                        <a:lnSpc>
                          <a:spcPct val="100000"/>
                        </a:lnSpc>
                        <a:spcBef>
                          <a:spcPts val="229"/>
                        </a:spcBef>
                      </a:pPr>
                      <a:r>
                        <a:rPr lang="en-US" sz="1400" b="1" spc="-5" dirty="0">
                          <a:latin typeface="Arial"/>
                          <a:cs typeface="Arial"/>
                        </a:rPr>
                        <a:t>P</a:t>
                      </a:r>
                      <a:r>
                        <a:rPr sz="1400" b="1" spc="-5" dirty="0">
                          <a:latin typeface="Arial"/>
                          <a:cs typeface="Arial"/>
                        </a:rPr>
                        <a:t>lus Federal Capital </a:t>
                      </a:r>
                      <a:r>
                        <a:rPr sz="1400" b="1" dirty="0">
                          <a:latin typeface="Arial"/>
                          <a:cs typeface="Arial"/>
                        </a:rPr>
                        <a:t>Gain</a:t>
                      </a:r>
                      <a:r>
                        <a:rPr sz="1400" b="1" spc="330" dirty="0">
                          <a:latin typeface="Arial"/>
                          <a:cs typeface="Arial"/>
                        </a:rPr>
                        <a:t> </a:t>
                      </a:r>
                      <a:r>
                        <a:rPr sz="1400" b="1" spc="-20" dirty="0">
                          <a:latin typeface="Arial"/>
                          <a:cs typeface="Arial"/>
                        </a:rPr>
                        <a:t>(15%-20%)</a:t>
                      </a:r>
                      <a:endParaRPr sz="1400" dirty="0">
                        <a:latin typeface="Arial"/>
                        <a:cs typeface="Arial"/>
                      </a:endParaRPr>
                    </a:p>
                    <a:p>
                      <a:pPr marL="526415">
                        <a:lnSpc>
                          <a:spcPct val="100000"/>
                        </a:lnSpc>
                      </a:pPr>
                      <a:r>
                        <a:rPr sz="1400" b="1" spc="-5" dirty="0">
                          <a:latin typeface="Arial"/>
                          <a:cs typeface="Arial"/>
                        </a:rPr>
                        <a:t>(Capital gain</a:t>
                      </a:r>
                      <a:r>
                        <a:rPr lang="en-US" sz="1400" b="1" spc="-5" dirty="0">
                          <a:latin typeface="Arial"/>
                          <a:cs typeface="Arial"/>
                        </a:rPr>
                        <a:t> -</a:t>
                      </a:r>
                      <a:r>
                        <a:rPr sz="1400" b="1" spc="-5" dirty="0">
                          <a:latin typeface="Arial"/>
                          <a:cs typeface="Arial"/>
                        </a:rPr>
                        <a:t> depreciation </a:t>
                      </a:r>
                      <a:r>
                        <a:rPr lang="en-US" sz="1400" b="1" spc="0" dirty="0">
                          <a:latin typeface="Arial"/>
                          <a:cs typeface="Arial"/>
                        </a:rPr>
                        <a:t>x</a:t>
                      </a:r>
                      <a:r>
                        <a:rPr sz="1400" b="1" spc="-100" dirty="0">
                          <a:latin typeface="Arial"/>
                          <a:cs typeface="Arial"/>
                        </a:rPr>
                        <a:t> </a:t>
                      </a:r>
                      <a:r>
                        <a:rPr sz="1400" b="1" spc="-20" dirty="0">
                          <a:latin typeface="Arial"/>
                          <a:cs typeface="Arial"/>
                        </a:rPr>
                        <a:t>20%)</a:t>
                      </a:r>
                      <a:endParaRPr lang="en-US" sz="1400" b="1" spc="-20" dirty="0">
                        <a:latin typeface="Arial"/>
                        <a:cs typeface="Arial"/>
                      </a:endParaRPr>
                    </a:p>
                    <a:p>
                      <a:pPr marL="526415" marR="0" lvl="0" indent="0" algn="l" defTabSz="887553" rtl="0" eaLnBrk="1" fontAlgn="auto" latinLnBrk="0" hangingPunct="1">
                        <a:lnSpc>
                          <a:spcPct val="100000"/>
                        </a:lnSpc>
                        <a:spcBef>
                          <a:spcPts val="0"/>
                        </a:spcBef>
                        <a:spcAft>
                          <a:spcPts val="0"/>
                        </a:spcAft>
                        <a:buClrTx/>
                        <a:buSzTx/>
                        <a:buFontTx/>
                        <a:buNone/>
                        <a:tabLst/>
                        <a:defRPr/>
                      </a:pPr>
                      <a:r>
                        <a:rPr lang="en-US" sz="1400" b="1" spc="-5" dirty="0">
                          <a:latin typeface="Arial"/>
                          <a:cs typeface="Arial"/>
                        </a:rPr>
                        <a:t>733,640 - 163,640 = 570,000 x .20 = </a:t>
                      </a:r>
                    </a:p>
                  </a:txBody>
                  <a:tcPr marL="0" marR="0" marT="29209" marB="0"/>
                </a:tc>
                <a:tc>
                  <a:txBody>
                    <a:bodyPr/>
                    <a:lstStyle/>
                    <a:p>
                      <a:pPr marR="83820" algn="r">
                        <a:lnSpc>
                          <a:spcPct val="100000"/>
                        </a:lnSpc>
                        <a:spcBef>
                          <a:spcPts val="1070"/>
                        </a:spcBef>
                      </a:pPr>
                      <a:r>
                        <a:rPr sz="1400" b="1" spc="-5" dirty="0">
                          <a:latin typeface="Arial"/>
                          <a:cs typeface="Arial"/>
                        </a:rPr>
                        <a:t>+</a:t>
                      </a:r>
                      <a:r>
                        <a:rPr sz="1400" b="1" dirty="0">
                          <a:latin typeface="Arial"/>
                          <a:cs typeface="Arial"/>
                        </a:rPr>
                        <a:t>$</a:t>
                      </a:r>
                      <a:r>
                        <a:rPr sz="1400" b="1" spc="-75" dirty="0">
                          <a:latin typeface="Arial"/>
                          <a:cs typeface="Arial"/>
                        </a:rPr>
                        <a:t>1</a:t>
                      </a:r>
                      <a:r>
                        <a:rPr sz="1400" b="1" dirty="0">
                          <a:latin typeface="Arial"/>
                          <a:cs typeface="Arial"/>
                        </a:rPr>
                        <a:t>14</a:t>
                      </a:r>
                      <a:r>
                        <a:rPr sz="1400" b="1" spc="5" dirty="0">
                          <a:latin typeface="Arial"/>
                          <a:cs typeface="Arial"/>
                        </a:rPr>
                        <a:t>,</a:t>
                      </a:r>
                      <a:r>
                        <a:rPr sz="1400" b="1" spc="-15" dirty="0">
                          <a:latin typeface="Arial"/>
                          <a:cs typeface="Arial"/>
                        </a:rPr>
                        <a:t>0</a:t>
                      </a:r>
                      <a:r>
                        <a:rPr sz="1400" b="1" dirty="0">
                          <a:latin typeface="Arial"/>
                          <a:cs typeface="Arial"/>
                        </a:rPr>
                        <a:t>00</a:t>
                      </a:r>
                      <a:endParaRPr sz="1400" dirty="0">
                        <a:latin typeface="Arial"/>
                        <a:cs typeface="Arial"/>
                      </a:endParaRPr>
                    </a:p>
                  </a:txBody>
                  <a:tcPr marL="0" marR="0" marT="135890" marB="0"/>
                </a:tc>
                <a:extLst>
                  <a:ext uri="{0D108BD9-81ED-4DB2-BD59-A6C34878D82A}">
                    <a16:rowId xmlns:a16="http://schemas.microsoft.com/office/drawing/2014/main" val="3241899152"/>
                  </a:ext>
                </a:extLst>
              </a:tr>
              <a:tr h="234323">
                <a:tc>
                  <a:txBody>
                    <a:bodyPr/>
                    <a:lstStyle/>
                    <a:p>
                      <a:pPr marL="526415">
                        <a:lnSpc>
                          <a:spcPct val="100000"/>
                        </a:lnSpc>
                        <a:spcBef>
                          <a:spcPts val="229"/>
                        </a:spcBef>
                      </a:pPr>
                      <a:r>
                        <a:rPr lang="en-US" sz="1400" b="1" spc="-5" dirty="0">
                          <a:latin typeface="Arial"/>
                          <a:cs typeface="Arial"/>
                        </a:rPr>
                        <a:t>P</a:t>
                      </a:r>
                      <a:r>
                        <a:rPr sz="1400" b="1" spc="-5" dirty="0">
                          <a:latin typeface="Arial"/>
                          <a:cs typeface="Arial"/>
                        </a:rPr>
                        <a:t>lus </a:t>
                      </a:r>
                      <a:r>
                        <a:rPr sz="1400" b="1" spc="-15" dirty="0">
                          <a:latin typeface="Arial"/>
                          <a:cs typeface="Arial"/>
                        </a:rPr>
                        <a:t>NIIT-</a:t>
                      </a:r>
                      <a:r>
                        <a:rPr sz="1400" b="1" spc="-114" dirty="0">
                          <a:latin typeface="Arial"/>
                          <a:cs typeface="Arial"/>
                        </a:rPr>
                        <a:t> </a:t>
                      </a:r>
                      <a:r>
                        <a:rPr sz="1400" b="1" dirty="0">
                          <a:latin typeface="Arial"/>
                          <a:cs typeface="Arial"/>
                        </a:rPr>
                        <a:t>3.8%</a:t>
                      </a:r>
                      <a:endParaRPr sz="1400" dirty="0">
                        <a:latin typeface="Arial"/>
                        <a:cs typeface="Arial"/>
                      </a:endParaRPr>
                    </a:p>
                  </a:txBody>
                  <a:tcPr marL="0" marR="0" marT="29209" marB="0"/>
                </a:tc>
                <a:tc>
                  <a:txBody>
                    <a:bodyPr/>
                    <a:lstStyle/>
                    <a:p>
                      <a:pPr marR="82550" algn="r">
                        <a:lnSpc>
                          <a:spcPct val="100000"/>
                        </a:lnSpc>
                        <a:spcBef>
                          <a:spcPts val="229"/>
                        </a:spcBef>
                      </a:pPr>
                      <a:r>
                        <a:rPr sz="1400" b="1" spc="-5" dirty="0">
                          <a:latin typeface="Arial"/>
                          <a:cs typeface="Arial"/>
                        </a:rPr>
                        <a:t>+</a:t>
                      </a:r>
                      <a:r>
                        <a:rPr sz="1400" b="1" dirty="0">
                          <a:latin typeface="Arial"/>
                          <a:cs typeface="Arial"/>
                        </a:rPr>
                        <a:t>$</a:t>
                      </a:r>
                      <a:r>
                        <a:rPr sz="1400" b="1" spc="-5" dirty="0">
                          <a:latin typeface="Arial"/>
                          <a:cs typeface="Arial"/>
                        </a:rPr>
                        <a:t>2</a:t>
                      </a:r>
                      <a:r>
                        <a:rPr sz="1400" b="1" dirty="0">
                          <a:latin typeface="Arial"/>
                          <a:cs typeface="Arial"/>
                        </a:rPr>
                        <a:t>7</a:t>
                      </a:r>
                      <a:r>
                        <a:rPr lang="en-US" sz="1400" b="1" spc="5" dirty="0">
                          <a:latin typeface="Arial"/>
                          <a:cs typeface="Arial"/>
                        </a:rPr>
                        <a:t>,878</a:t>
                      </a:r>
                      <a:endParaRPr sz="1400" dirty="0">
                        <a:latin typeface="Arial"/>
                        <a:cs typeface="Arial"/>
                      </a:endParaRPr>
                    </a:p>
                  </a:txBody>
                  <a:tcPr marL="0" marR="0" marT="29209" marB="0"/>
                </a:tc>
                <a:extLst>
                  <a:ext uri="{0D108BD9-81ED-4DB2-BD59-A6C34878D82A}">
                    <a16:rowId xmlns:a16="http://schemas.microsoft.com/office/drawing/2014/main" val="3827323431"/>
                  </a:ext>
                </a:extLst>
              </a:tr>
              <a:tr h="234323">
                <a:tc>
                  <a:txBody>
                    <a:bodyPr/>
                    <a:lstStyle/>
                    <a:p>
                      <a:pPr marL="526415">
                        <a:lnSpc>
                          <a:spcPct val="100000"/>
                        </a:lnSpc>
                        <a:spcBef>
                          <a:spcPts val="229"/>
                        </a:spcBef>
                      </a:pPr>
                      <a:r>
                        <a:rPr lang="en-US" sz="1400" b="1" spc="-5" dirty="0">
                          <a:latin typeface="Arial"/>
                          <a:cs typeface="Arial"/>
                        </a:rPr>
                        <a:t>P</a:t>
                      </a:r>
                      <a:r>
                        <a:rPr sz="1400" b="1" spc="-5" dirty="0">
                          <a:latin typeface="Arial"/>
                          <a:cs typeface="Arial"/>
                        </a:rPr>
                        <a:t>lus  </a:t>
                      </a:r>
                      <a:r>
                        <a:rPr lang="en-US" sz="1400" b="1" spc="10" dirty="0">
                          <a:latin typeface="Arial"/>
                          <a:cs typeface="Arial"/>
                        </a:rPr>
                        <a:t>NC</a:t>
                      </a:r>
                      <a:r>
                        <a:rPr sz="1400" b="1" spc="10" dirty="0">
                          <a:latin typeface="Arial"/>
                          <a:cs typeface="Arial"/>
                        </a:rPr>
                        <a:t> </a:t>
                      </a:r>
                      <a:r>
                        <a:rPr sz="1400" b="1" dirty="0">
                          <a:latin typeface="Arial"/>
                          <a:cs typeface="Arial"/>
                        </a:rPr>
                        <a:t>State </a:t>
                      </a:r>
                      <a:r>
                        <a:rPr sz="1400" b="1" spc="-40" dirty="0">
                          <a:latin typeface="Arial"/>
                          <a:cs typeface="Arial"/>
                        </a:rPr>
                        <a:t>Tax </a:t>
                      </a:r>
                      <a:r>
                        <a:rPr sz="1400" b="1" dirty="0">
                          <a:latin typeface="Arial"/>
                          <a:cs typeface="Arial"/>
                        </a:rPr>
                        <a:t>–</a:t>
                      </a:r>
                      <a:r>
                        <a:rPr sz="1400" b="1" spc="-165" dirty="0">
                          <a:latin typeface="Arial"/>
                          <a:cs typeface="Arial"/>
                        </a:rPr>
                        <a:t> </a:t>
                      </a:r>
                      <a:r>
                        <a:rPr sz="1400" b="1" dirty="0">
                          <a:latin typeface="Arial"/>
                          <a:cs typeface="Arial"/>
                        </a:rPr>
                        <a:t>5.</a:t>
                      </a:r>
                      <a:r>
                        <a:rPr lang="en-US" sz="1400" b="1" dirty="0">
                          <a:latin typeface="Arial"/>
                          <a:cs typeface="Arial"/>
                        </a:rPr>
                        <a:t>25</a:t>
                      </a:r>
                      <a:r>
                        <a:rPr sz="1400" b="1" dirty="0">
                          <a:latin typeface="Arial"/>
                          <a:cs typeface="Arial"/>
                        </a:rPr>
                        <a:t>%</a:t>
                      </a:r>
                      <a:endParaRPr sz="1400" dirty="0">
                        <a:latin typeface="Arial"/>
                        <a:cs typeface="Arial"/>
                      </a:endParaRPr>
                    </a:p>
                  </a:txBody>
                  <a:tcPr marL="0" marR="0" marT="29209" marB="0"/>
                </a:tc>
                <a:tc>
                  <a:txBody>
                    <a:bodyPr/>
                    <a:lstStyle/>
                    <a:p>
                      <a:pPr marR="81915" algn="r">
                        <a:lnSpc>
                          <a:spcPct val="100000"/>
                        </a:lnSpc>
                        <a:spcBef>
                          <a:spcPts val="229"/>
                        </a:spcBef>
                      </a:pPr>
                      <a:r>
                        <a:rPr sz="1400" b="1" spc="-5" dirty="0">
                          <a:latin typeface="Arial"/>
                          <a:cs typeface="Arial"/>
                        </a:rPr>
                        <a:t>+</a:t>
                      </a:r>
                      <a:r>
                        <a:rPr sz="1400" b="1" dirty="0">
                          <a:latin typeface="Arial"/>
                          <a:cs typeface="Arial"/>
                        </a:rPr>
                        <a:t>$</a:t>
                      </a:r>
                      <a:r>
                        <a:rPr sz="1400" b="1" spc="-5" dirty="0">
                          <a:latin typeface="Arial"/>
                          <a:cs typeface="Arial"/>
                        </a:rPr>
                        <a:t>3</a:t>
                      </a:r>
                      <a:r>
                        <a:rPr lang="en-US" sz="1400" b="1" spc="0" dirty="0">
                          <a:latin typeface="Arial"/>
                          <a:cs typeface="Arial"/>
                        </a:rPr>
                        <a:t>8,516</a:t>
                      </a:r>
                      <a:endParaRPr sz="1400" dirty="0">
                        <a:latin typeface="Arial"/>
                        <a:cs typeface="Arial"/>
                      </a:endParaRPr>
                    </a:p>
                  </a:txBody>
                  <a:tcPr marL="0" marR="0" marT="29209" marB="0"/>
                </a:tc>
                <a:extLst>
                  <a:ext uri="{0D108BD9-81ED-4DB2-BD59-A6C34878D82A}">
                    <a16:rowId xmlns:a16="http://schemas.microsoft.com/office/drawing/2014/main" val="2764513253"/>
                  </a:ext>
                </a:extLst>
              </a:tr>
              <a:tr h="234323">
                <a:tc>
                  <a:txBody>
                    <a:bodyPr/>
                    <a:lstStyle/>
                    <a:p>
                      <a:pPr marL="527050">
                        <a:lnSpc>
                          <a:spcPct val="100000"/>
                        </a:lnSpc>
                        <a:spcBef>
                          <a:spcPts val="229"/>
                        </a:spcBef>
                      </a:pPr>
                      <a:r>
                        <a:rPr sz="1400" b="1" spc="-40" dirty="0">
                          <a:latin typeface="Arial"/>
                          <a:cs typeface="Arial"/>
                        </a:rPr>
                        <a:t>TOTAL </a:t>
                      </a:r>
                      <a:r>
                        <a:rPr sz="1400" b="1" spc="-55" dirty="0">
                          <a:latin typeface="Arial"/>
                          <a:cs typeface="Arial"/>
                        </a:rPr>
                        <a:t>TAX</a:t>
                      </a:r>
                      <a:r>
                        <a:rPr sz="1400" b="1" spc="20" dirty="0">
                          <a:latin typeface="Arial"/>
                          <a:cs typeface="Arial"/>
                        </a:rPr>
                        <a:t> </a:t>
                      </a:r>
                      <a:r>
                        <a:rPr sz="1400" b="1" spc="-5" dirty="0">
                          <a:latin typeface="Arial"/>
                          <a:cs typeface="Arial"/>
                        </a:rPr>
                        <a:t>DUE</a:t>
                      </a:r>
                      <a:endParaRPr sz="1400" dirty="0">
                        <a:latin typeface="Arial"/>
                        <a:cs typeface="Arial"/>
                      </a:endParaRPr>
                    </a:p>
                  </a:txBody>
                  <a:tcPr marL="0" marR="0" marT="29209" marB="0"/>
                </a:tc>
                <a:tc>
                  <a:txBody>
                    <a:bodyPr/>
                    <a:lstStyle/>
                    <a:p>
                      <a:pPr marR="81915" algn="r">
                        <a:lnSpc>
                          <a:spcPct val="100000"/>
                        </a:lnSpc>
                        <a:spcBef>
                          <a:spcPts val="229"/>
                        </a:spcBef>
                      </a:pPr>
                      <a:r>
                        <a:rPr sz="1400" b="1" dirty="0">
                          <a:latin typeface="Arial"/>
                          <a:cs typeface="Arial"/>
                        </a:rPr>
                        <a:t>$</a:t>
                      </a:r>
                      <a:r>
                        <a:rPr sz="1400" b="1" spc="-5" dirty="0">
                          <a:latin typeface="Arial"/>
                          <a:cs typeface="Arial"/>
                        </a:rPr>
                        <a:t>2</a:t>
                      </a:r>
                      <a:r>
                        <a:rPr lang="en-US" sz="1400" b="1" spc="0" dirty="0">
                          <a:latin typeface="Arial"/>
                          <a:cs typeface="Arial"/>
                        </a:rPr>
                        <a:t>21,304</a:t>
                      </a:r>
                      <a:endParaRPr sz="1400" dirty="0">
                        <a:latin typeface="Arial"/>
                        <a:cs typeface="Arial"/>
                      </a:endParaRPr>
                    </a:p>
                  </a:txBody>
                  <a:tcPr marL="0" marR="0" marT="29209" marB="0"/>
                </a:tc>
                <a:extLst>
                  <a:ext uri="{0D108BD9-81ED-4DB2-BD59-A6C34878D82A}">
                    <a16:rowId xmlns:a16="http://schemas.microsoft.com/office/drawing/2014/main" val="2843904605"/>
                  </a:ext>
                </a:extLst>
              </a:tr>
            </a:tbl>
          </a:graphicData>
        </a:graphic>
      </p:graphicFrame>
    </p:spTree>
    <p:extLst>
      <p:ext uri="{BB962C8B-B14F-4D97-AF65-F5344CB8AC3E}">
        <p14:creationId xmlns:p14="http://schemas.microsoft.com/office/powerpoint/2010/main" val="1928136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p:txBody>
          <a:bodyPr/>
          <a:lstStyle/>
          <a:p>
            <a:fld id="{B6F15528-21DE-4FAA-801E-634DDDAF4B2B}" type="slidenum">
              <a:rPr lang="en-US" smtClean="0"/>
              <a:t>12</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806638037"/>
              </p:ext>
            </p:extLst>
          </p:nvPr>
        </p:nvGraphicFramePr>
        <p:xfrm>
          <a:off x="2209800" y="21094"/>
          <a:ext cx="5257799" cy="6804836"/>
        </p:xfrm>
        <a:graphic>
          <a:graphicData uri="http://schemas.openxmlformats.org/presentationml/2006/ole">
            <mc:AlternateContent xmlns:mc="http://schemas.openxmlformats.org/markup-compatibility/2006">
              <mc:Choice xmlns:v="urn:schemas-microsoft-com:vml" Requires="v">
                <p:oleObj name="Acrobat Document" r:id="rId2" imgW="5829281" imgH="7543800" progId="Acrobat.Document.DC">
                  <p:embed/>
                </p:oleObj>
              </mc:Choice>
              <mc:Fallback>
                <p:oleObj name="Acrobat Document" r:id="rId2" imgW="5829281" imgH="7543800" progId="Acrobat.Document.DC">
                  <p:embed/>
                  <p:pic>
                    <p:nvPicPr>
                      <p:cNvPr id="3" name="Object 2"/>
                      <p:cNvPicPr/>
                      <p:nvPr/>
                    </p:nvPicPr>
                    <p:blipFill>
                      <a:blip r:embed="rId3"/>
                      <a:stretch>
                        <a:fillRect/>
                      </a:stretch>
                    </p:blipFill>
                    <p:spPr>
                      <a:xfrm>
                        <a:off x="2209800" y="21094"/>
                        <a:ext cx="5257799" cy="6804836"/>
                      </a:xfrm>
                      <a:prstGeom prst="rect">
                        <a:avLst/>
                      </a:prstGeom>
                    </p:spPr>
                  </p:pic>
                </p:oleObj>
              </mc:Fallback>
            </mc:AlternateContent>
          </a:graphicData>
        </a:graphic>
      </p:graphicFrame>
    </p:spTree>
    <p:extLst>
      <p:ext uri="{BB962C8B-B14F-4D97-AF65-F5344CB8AC3E}">
        <p14:creationId xmlns:p14="http://schemas.microsoft.com/office/powerpoint/2010/main" val="364149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91400" cy="1219200"/>
          </a:xfrm>
        </p:spPr>
        <p:txBody>
          <a:bodyPr>
            <a:normAutofit/>
          </a:bodyPr>
          <a:lstStyle/>
          <a:p>
            <a:r>
              <a:rPr lang="en-US" dirty="0">
                <a:solidFill>
                  <a:prstClr val="black"/>
                </a:solidFill>
              </a:rPr>
              <a:t>Role of the Qualified Intermediary</a:t>
            </a:r>
            <a:br>
              <a:rPr lang="en-US" dirty="0">
                <a:solidFill>
                  <a:prstClr val="black"/>
                </a:solidFill>
              </a:rPr>
            </a:br>
            <a:r>
              <a:rPr lang="en-US" dirty="0">
                <a:solidFill>
                  <a:prstClr val="black"/>
                </a:solidFill>
              </a:rPr>
              <a:t>Safe Harbor Delayed Exchange</a:t>
            </a:r>
            <a:endParaRPr lang="en-US" dirty="0"/>
          </a:p>
        </p:txBody>
      </p:sp>
      <p:pic>
        <p:nvPicPr>
          <p:cNvPr id="5" name="Content Placeholder 4"/>
          <p:cNvPicPr>
            <a:picLocks noGrp="1" noChangeAspect="1"/>
          </p:cNvPicPr>
          <p:nvPr>
            <p:ph idx="1"/>
          </p:nvPr>
        </p:nvPicPr>
        <p:blipFill>
          <a:blip r:embed="rId2"/>
          <a:stretch>
            <a:fillRect/>
          </a:stretch>
        </p:blipFill>
        <p:spPr>
          <a:xfrm>
            <a:off x="1676400" y="1098715"/>
            <a:ext cx="5334000" cy="4505158"/>
          </a:xfrm>
          <a:prstGeom prst="rect">
            <a:avLst/>
          </a:prstGeom>
        </p:spPr>
      </p:pic>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13</a:t>
            </a:fld>
            <a:endParaRPr lang="en-US" dirty="0"/>
          </a:p>
        </p:txBody>
      </p:sp>
      <p:pic>
        <p:nvPicPr>
          <p:cNvPr id="8" name="Picture 7"/>
          <p:cNvPicPr>
            <a:picLocks noChangeAspect="1"/>
          </p:cNvPicPr>
          <p:nvPr/>
        </p:nvPicPr>
        <p:blipFill>
          <a:blip r:embed="rId3"/>
          <a:stretch>
            <a:fillRect/>
          </a:stretch>
        </p:blipFill>
        <p:spPr>
          <a:xfrm>
            <a:off x="1447800" y="4724400"/>
            <a:ext cx="7084166" cy="518205"/>
          </a:xfrm>
          <a:prstGeom prst="rect">
            <a:avLst/>
          </a:prstGeom>
        </p:spPr>
      </p:pic>
    </p:spTree>
    <p:extLst>
      <p:ext uri="{BB962C8B-B14F-4D97-AF65-F5344CB8AC3E}">
        <p14:creationId xmlns:p14="http://schemas.microsoft.com/office/powerpoint/2010/main" val="127538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118587"/>
            <a:ext cx="7543800" cy="827217"/>
          </a:xfrm>
        </p:spPr>
        <p:txBody>
          <a:bodyPr/>
          <a:lstStyle/>
          <a:p>
            <a:r>
              <a:rPr lang="en-US" dirty="0"/>
              <a:t>The Like-Kind Property Myth</a:t>
            </a:r>
          </a:p>
        </p:txBody>
      </p:sp>
      <p:sp>
        <p:nvSpPr>
          <p:cNvPr id="3" name="Content Placeholder 2"/>
          <p:cNvSpPr>
            <a:spLocks noGrp="1"/>
          </p:cNvSpPr>
          <p:nvPr>
            <p:ph idx="1"/>
          </p:nvPr>
        </p:nvSpPr>
        <p:spPr>
          <a:xfrm>
            <a:off x="822958" y="949521"/>
            <a:ext cx="7543801" cy="4611399"/>
          </a:xfrm>
        </p:spPr>
        <p:txBody>
          <a:bodyPr/>
          <a:lstStyle/>
          <a:p>
            <a:r>
              <a:rPr lang="en-US" dirty="0"/>
              <a:t>Property must be exchanged for “like-kind” property. But “like-kind” simply means that real property must be exchanged for real property. All real property is like-kind, so a whole interest may be exchanged for a tenancy-in-common interest; one property may be exchanged for more than one property; a duplex may be exchanged for a fourplex; a single family residence may be exchanged for a motel; vacant land may be exchanged for an office building, etc. However, real property may not be exchanged for personal property. </a:t>
            </a:r>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14</a:t>
            </a:fld>
            <a:endParaRPr lang="en-US" dirty="0"/>
          </a:p>
        </p:txBody>
      </p:sp>
      <p:grpSp>
        <p:nvGrpSpPr>
          <p:cNvPr id="9" name="Group 8"/>
          <p:cNvGrpSpPr/>
          <p:nvPr/>
        </p:nvGrpSpPr>
        <p:grpSpPr>
          <a:xfrm>
            <a:off x="1181101" y="3009900"/>
            <a:ext cx="6781799" cy="2743200"/>
            <a:chOff x="914401" y="3009900"/>
            <a:chExt cx="6781799" cy="2743200"/>
          </a:xfrm>
        </p:grpSpPr>
        <p:pic>
          <p:nvPicPr>
            <p:cNvPr id="8" name="Picture 7" descr="A picture containing sky, tree, text&#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3009900"/>
              <a:ext cx="3276600" cy="2743200"/>
            </a:xfrm>
            <a:prstGeom prst="rect">
              <a:avLst/>
            </a:prstGeom>
          </p:spPr>
        </p:pic>
        <p:pic>
          <p:nvPicPr>
            <p:cNvPr id="7" name="Picture 6" descr="A small house in front of a building&#10;&#10;Description generated with very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1" y="3009900"/>
              <a:ext cx="3261656" cy="2725453"/>
            </a:xfrm>
            <a:prstGeom prst="rect">
              <a:avLst/>
            </a:prstGeom>
          </p:spPr>
        </p:pic>
      </p:grpSp>
    </p:spTree>
    <p:extLst>
      <p:ext uri="{BB962C8B-B14F-4D97-AF65-F5344CB8AC3E}">
        <p14:creationId xmlns:p14="http://schemas.microsoft.com/office/powerpoint/2010/main" val="153782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Non-Qualifying Property (pg. </a:t>
            </a:r>
            <a:r>
              <a:rPr lang="en-US"/>
              <a:t>12)</a:t>
            </a:r>
            <a:endParaRPr lang="en-US" dirty="0"/>
          </a:p>
        </p:txBody>
      </p:sp>
      <p:sp>
        <p:nvSpPr>
          <p:cNvPr id="3" name="Content Placeholder 2"/>
          <p:cNvSpPr>
            <a:spLocks noGrp="1"/>
          </p:cNvSpPr>
          <p:nvPr>
            <p:ph idx="1"/>
          </p:nvPr>
        </p:nvSpPr>
        <p:spPr>
          <a:xfrm>
            <a:off x="822959" y="1257695"/>
            <a:ext cx="7543801" cy="4304905"/>
          </a:xfrm>
        </p:spPr>
        <p:txBody>
          <a:bodyPr>
            <a:normAutofit/>
          </a:bodyPr>
          <a:lstStyle/>
          <a:p>
            <a:pPr marL="464820" indent="-452120">
              <a:lnSpc>
                <a:spcPct val="100000"/>
              </a:lnSpc>
              <a:spcBef>
                <a:spcPts val="1689"/>
              </a:spcBef>
              <a:buClr>
                <a:srgbClr val="00B050"/>
              </a:buClr>
              <a:buFont typeface="Calibri" panose="020F0502020204030204" pitchFamily="34" charset="0"/>
              <a:buChar char="•"/>
              <a:tabLst>
                <a:tab pos="464820" algn="l"/>
                <a:tab pos="465455" algn="l"/>
              </a:tabLst>
            </a:pPr>
            <a:r>
              <a:rPr lang="en-US" sz="1800" dirty="0">
                <a:latin typeface="Arial" panose="020B0604020202020204" pitchFamily="34" charset="0"/>
              </a:rPr>
              <a:t>Personal residences do not fall under the guidelines for a 1031 exchange. </a:t>
            </a:r>
          </a:p>
          <a:p>
            <a:pPr marL="464820" indent="-452120">
              <a:lnSpc>
                <a:spcPct val="100000"/>
              </a:lnSpc>
              <a:spcBef>
                <a:spcPts val="1689"/>
              </a:spcBef>
              <a:buClr>
                <a:srgbClr val="00B050"/>
              </a:buClr>
              <a:buFont typeface="Calibri" panose="020F0502020204030204" pitchFamily="34" charset="0"/>
              <a:buChar char="•"/>
              <a:tabLst>
                <a:tab pos="464820" algn="l"/>
                <a:tab pos="465455" algn="l"/>
              </a:tabLst>
            </a:pPr>
            <a:r>
              <a:rPr lang="en-US" sz="1800" spc="-5" dirty="0">
                <a:latin typeface="Arial"/>
                <a:cs typeface="Arial"/>
              </a:rPr>
              <a:t>Speculation property purchased primarily for</a:t>
            </a:r>
            <a:r>
              <a:rPr lang="en-US" sz="1800" spc="65" dirty="0">
                <a:latin typeface="Arial"/>
                <a:cs typeface="Arial"/>
              </a:rPr>
              <a:t> quick re</a:t>
            </a:r>
            <a:r>
              <a:rPr lang="en-US" sz="1800" spc="-5" dirty="0">
                <a:latin typeface="Arial"/>
                <a:cs typeface="Arial"/>
              </a:rPr>
              <a:t>sale.            (Stock in Trade)</a:t>
            </a:r>
          </a:p>
          <a:p>
            <a:pPr marL="464820" indent="-452120">
              <a:lnSpc>
                <a:spcPct val="100000"/>
              </a:lnSpc>
              <a:spcBef>
                <a:spcPts val="1689"/>
              </a:spcBef>
              <a:buClr>
                <a:srgbClr val="00B050"/>
              </a:buClr>
              <a:buFont typeface="Calibri" panose="020F0502020204030204" pitchFamily="34" charset="0"/>
              <a:buChar char="•"/>
              <a:tabLst>
                <a:tab pos="464820" algn="l"/>
                <a:tab pos="465455" algn="l"/>
              </a:tabLst>
            </a:pPr>
            <a:r>
              <a:rPr lang="en-US" sz="1800" spc="-5" dirty="0">
                <a:latin typeface="Arial"/>
                <a:cs typeface="Arial"/>
              </a:rPr>
              <a:t>Second or vacation homes used primarily for personal use.</a:t>
            </a:r>
          </a:p>
          <a:p>
            <a:pPr marL="464820" indent="-452120">
              <a:lnSpc>
                <a:spcPct val="100000"/>
              </a:lnSpc>
              <a:spcBef>
                <a:spcPts val="1689"/>
              </a:spcBef>
              <a:buClr>
                <a:srgbClr val="00B050"/>
              </a:buClr>
              <a:buFont typeface="Calibri" panose="020F0502020204030204" pitchFamily="34" charset="0"/>
              <a:buChar char="•"/>
              <a:tabLst>
                <a:tab pos="464820" algn="l"/>
                <a:tab pos="465455" algn="l"/>
              </a:tabLst>
            </a:pPr>
            <a:r>
              <a:rPr lang="en-US" sz="1800" spc="-5" dirty="0">
                <a:latin typeface="Arial"/>
                <a:cs typeface="Arial"/>
              </a:rPr>
              <a:t>Stocks, bonds, or</a:t>
            </a:r>
            <a:r>
              <a:rPr lang="en-US" sz="1800" spc="-50" dirty="0">
                <a:latin typeface="Arial"/>
                <a:cs typeface="Arial"/>
              </a:rPr>
              <a:t> </a:t>
            </a:r>
            <a:r>
              <a:rPr lang="en-US" sz="1800" spc="-5" dirty="0">
                <a:latin typeface="Arial"/>
                <a:cs typeface="Arial"/>
              </a:rPr>
              <a:t>notes.</a:t>
            </a:r>
            <a:endParaRPr lang="en-US" sz="1800" dirty="0">
              <a:latin typeface="Arial"/>
              <a:cs typeface="Arial"/>
            </a:endParaRPr>
          </a:p>
          <a:p>
            <a:pPr marL="464820" marR="645795" indent="-452120">
              <a:lnSpc>
                <a:spcPct val="100000"/>
              </a:lnSpc>
              <a:spcBef>
                <a:spcPts val="1690"/>
              </a:spcBef>
              <a:buClr>
                <a:srgbClr val="00B050"/>
              </a:buClr>
              <a:buChar char="•"/>
              <a:tabLst>
                <a:tab pos="464820" algn="l"/>
                <a:tab pos="465455" algn="l"/>
              </a:tabLst>
            </a:pPr>
            <a:r>
              <a:rPr lang="en-US" sz="1800" spc="-5" dirty="0">
                <a:latin typeface="Arial"/>
                <a:cs typeface="Arial"/>
              </a:rPr>
              <a:t>Other securities or evidences of indebtedness </a:t>
            </a:r>
            <a:r>
              <a:rPr lang="en-US" sz="1800" spc="-10" dirty="0">
                <a:latin typeface="Arial"/>
                <a:cs typeface="Arial"/>
              </a:rPr>
              <a:t>or </a:t>
            </a:r>
            <a:r>
              <a:rPr lang="en-US" sz="1800" spc="-5" dirty="0">
                <a:latin typeface="Arial"/>
                <a:cs typeface="Arial"/>
              </a:rPr>
              <a:t>interest.</a:t>
            </a:r>
            <a:endParaRPr lang="en-US" sz="1800" dirty="0">
              <a:latin typeface="Arial"/>
              <a:cs typeface="Arial"/>
            </a:endParaRPr>
          </a:p>
          <a:p>
            <a:pPr marL="464820" indent="-452120">
              <a:lnSpc>
                <a:spcPct val="100000"/>
              </a:lnSpc>
              <a:spcBef>
                <a:spcPts val="1700"/>
              </a:spcBef>
              <a:buClr>
                <a:srgbClr val="00B050"/>
              </a:buClr>
              <a:buChar char="•"/>
              <a:tabLst>
                <a:tab pos="464820" algn="l"/>
                <a:tab pos="465455" algn="l"/>
              </a:tabLst>
            </a:pPr>
            <a:r>
              <a:rPr lang="en-US" sz="1800" spc="-5" dirty="0">
                <a:latin typeface="Arial"/>
                <a:cs typeface="Arial"/>
              </a:rPr>
              <a:t>Partnership Interests.</a:t>
            </a:r>
            <a:endParaRPr lang="en-US" sz="1800" dirty="0">
              <a:latin typeface="Arial"/>
              <a:cs typeface="Arial"/>
            </a:endParaRPr>
          </a:p>
          <a:p>
            <a:pPr marL="464820" indent="-452120">
              <a:lnSpc>
                <a:spcPct val="100000"/>
              </a:lnSpc>
              <a:spcBef>
                <a:spcPts val="1685"/>
              </a:spcBef>
              <a:buClr>
                <a:srgbClr val="00B050"/>
              </a:buClr>
              <a:buChar char="•"/>
              <a:tabLst>
                <a:tab pos="464820" algn="l"/>
                <a:tab pos="465455" algn="l"/>
              </a:tabLst>
            </a:pPr>
            <a:r>
              <a:rPr lang="en-US" sz="1800" spc="-5" dirty="0">
                <a:latin typeface="Arial"/>
                <a:cs typeface="Arial"/>
              </a:rPr>
              <a:t>Certificates of trust or beneficial</a:t>
            </a:r>
            <a:r>
              <a:rPr lang="en-US" sz="1800" spc="25" dirty="0">
                <a:latin typeface="Arial"/>
                <a:cs typeface="Arial"/>
              </a:rPr>
              <a:t> </a:t>
            </a:r>
            <a:r>
              <a:rPr lang="en-US" sz="1800" spc="-5" dirty="0">
                <a:latin typeface="Arial"/>
                <a:cs typeface="Arial"/>
              </a:rPr>
              <a:t>interest.</a:t>
            </a:r>
            <a:endParaRPr lang="en-US" sz="180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15</a:t>
            </a:fld>
            <a:endParaRPr lang="en-US" dirty="0"/>
          </a:p>
        </p:txBody>
      </p:sp>
    </p:spTree>
    <p:extLst>
      <p:ext uri="{BB962C8B-B14F-4D97-AF65-F5344CB8AC3E}">
        <p14:creationId xmlns:p14="http://schemas.microsoft.com/office/powerpoint/2010/main" val="1527909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 y="457201"/>
            <a:ext cx="7543800" cy="381000"/>
          </a:xfrm>
          <a:effectLst>
            <a:outerShdw blurRad="50800" dist="50800" dir="5400000" algn="ctr" rotWithShape="0">
              <a:schemeClr val="bg1">
                <a:lumMod val="75000"/>
              </a:schemeClr>
            </a:outerShdw>
          </a:effectLst>
        </p:spPr>
        <p:txBody>
          <a:bodyPr>
            <a:normAutofit fontScale="90000"/>
          </a:bodyPr>
          <a:lstStyle/>
          <a:p>
            <a:r>
              <a:rPr lang="en-US" dirty="0"/>
              <a:t>The Exchange Equation</a:t>
            </a:r>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16</a:t>
            </a:fld>
            <a:endParaRPr lang="en-US" dirty="0"/>
          </a:p>
        </p:txBody>
      </p:sp>
      <p:sp>
        <p:nvSpPr>
          <p:cNvPr id="7" name="Rectangle 6"/>
          <p:cNvSpPr/>
          <p:nvPr/>
        </p:nvSpPr>
        <p:spPr>
          <a:xfrm>
            <a:off x="901137" y="1208926"/>
            <a:ext cx="7387446" cy="1025922"/>
          </a:xfrm>
          <a:prstGeom prst="rect">
            <a:avLst/>
          </a:prstGeom>
        </p:spPr>
        <p:txBody>
          <a:bodyPr wrap="square">
            <a:spAutoFit/>
          </a:bodyPr>
          <a:lstStyle/>
          <a:p>
            <a:pPr marL="12700">
              <a:lnSpc>
                <a:spcPct val="100000"/>
              </a:lnSpc>
            </a:pPr>
            <a:r>
              <a:rPr lang="en-US" b="1" dirty="0">
                <a:latin typeface="Arial"/>
                <a:cs typeface="Arial"/>
              </a:rPr>
              <a:t>For </a:t>
            </a:r>
            <a:r>
              <a:rPr lang="en-US" b="1" spc="-5" dirty="0">
                <a:latin typeface="Arial"/>
                <a:cs typeface="Arial"/>
              </a:rPr>
              <a:t>full </a:t>
            </a:r>
            <a:r>
              <a:rPr lang="en-US" b="1" dirty="0">
                <a:latin typeface="Arial"/>
                <a:cs typeface="Arial"/>
              </a:rPr>
              <a:t>tax deferral, a </a:t>
            </a:r>
            <a:r>
              <a:rPr lang="en-US" b="1" spc="-25" dirty="0">
                <a:latin typeface="Arial"/>
                <a:cs typeface="Arial"/>
              </a:rPr>
              <a:t>taxpayer </a:t>
            </a:r>
            <a:r>
              <a:rPr lang="en-US" b="1" spc="-5" dirty="0">
                <a:latin typeface="Arial"/>
                <a:cs typeface="Arial"/>
              </a:rPr>
              <a:t>must meet </a:t>
            </a:r>
            <a:r>
              <a:rPr lang="en-US" b="1" spc="10" dirty="0">
                <a:latin typeface="Arial"/>
                <a:cs typeface="Arial"/>
              </a:rPr>
              <a:t>two</a:t>
            </a:r>
            <a:r>
              <a:rPr lang="en-US" b="1" spc="-145" dirty="0">
                <a:latin typeface="Arial"/>
                <a:cs typeface="Arial"/>
              </a:rPr>
              <a:t> </a:t>
            </a:r>
            <a:r>
              <a:rPr lang="en-US" b="1" dirty="0">
                <a:latin typeface="Arial"/>
                <a:cs typeface="Arial"/>
              </a:rPr>
              <a:t>requirements:</a:t>
            </a:r>
            <a:endParaRPr lang="en-US" dirty="0">
              <a:latin typeface="Arial"/>
              <a:cs typeface="Arial"/>
            </a:endParaRPr>
          </a:p>
          <a:p>
            <a:pPr marL="640080" indent="-391160">
              <a:lnSpc>
                <a:spcPct val="100000"/>
              </a:lnSpc>
              <a:spcBef>
                <a:spcPts val="840"/>
              </a:spcBef>
              <a:buAutoNum type="arabicPeriod"/>
              <a:tabLst>
                <a:tab pos="640080" algn="l"/>
                <a:tab pos="640715" algn="l"/>
              </a:tabLst>
            </a:pPr>
            <a:r>
              <a:rPr lang="en-US" dirty="0">
                <a:latin typeface="Arial"/>
                <a:cs typeface="Arial"/>
              </a:rPr>
              <a:t>Reinvest </a:t>
            </a:r>
            <a:r>
              <a:rPr lang="en-US" spc="-5" dirty="0">
                <a:latin typeface="Arial"/>
                <a:cs typeface="Arial"/>
              </a:rPr>
              <a:t>all </a:t>
            </a:r>
            <a:r>
              <a:rPr lang="en-US" dirty="0">
                <a:latin typeface="Arial"/>
                <a:cs typeface="Arial"/>
              </a:rPr>
              <a:t>net exchange</a:t>
            </a:r>
            <a:r>
              <a:rPr lang="en-US" spc="-125" dirty="0">
                <a:latin typeface="Arial"/>
                <a:cs typeface="Arial"/>
              </a:rPr>
              <a:t> </a:t>
            </a:r>
            <a:r>
              <a:rPr lang="en-US" dirty="0">
                <a:latin typeface="Arial"/>
                <a:cs typeface="Arial"/>
              </a:rPr>
              <a:t>proceeds</a:t>
            </a:r>
          </a:p>
          <a:p>
            <a:pPr marL="640080" indent="-391160">
              <a:lnSpc>
                <a:spcPct val="100000"/>
              </a:lnSpc>
              <a:buAutoNum type="arabicPeriod"/>
              <a:tabLst>
                <a:tab pos="640080" algn="l"/>
                <a:tab pos="640715" algn="l"/>
              </a:tabLst>
            </a:pPr>
            <a:r>
              <a:rPr lang="en-US" dirty="0">
                <a:latin typeface="Arial"/>
                <a:cs typeface="Arial"/>
              </a:rPr>
              <a:t>Acquire property </a:t>
            </a:r>
            <a:r>
              <a:rPr lang="en-US" spc="-5" dirty="0">
                <a:latin typeface="Arial"/>
                <a:cs typeface="Arial"/>
              </a:rPr>
              <a:t>with the </a:t>
            </a:r>
            <a:r>
              <a:rPr lang="en-US" dirty="0">
                <a:latin typeface="Arial"/>
                <a:cs typeface="Arial"/>
              </a:rPr>
              <a:t>same or greater</a:t>
            </a:r>
            <a:r>
              <a:rPr lang="en-US" spc="-190" dirty="0">
                <a:latin typeface="Arial"/>
                <a:cs typeface="Arial"/>
              </a:rPr>
              <a:t> </a:t>
            </a:r>
            <a:r>
              <a:rPr lang="en-US" spc="-5" dirty="0">
                <a:latin typeface="Arial"/>
                <a:cs typeface="Arial"/>
              </a:rPr>
              <a:t>debt.</a:t>
            </a:r>
            <a:endParaRPr lang="en-US" dirty="0">
              <a:latin typeface="Arial"/>
              <a:cs typeface="Arial"/>
            </a:endParaRPr>
          </a:p>
        </p:txBody>
      </p:sp>
      <p:sp>
        <p:nvSpPr>
          <p:cNvPr id="9" name="Content Placeholder 8"/>
          <p:cNvSpPr>
            <a:spLocks noGrp="1"/>
          </p:cNvSpPr>
          <p:nvPr>
            <p:ph idx="1"/>
          </p:nvPr>
        </p:nvSpPr>
        <p:spPr>
          <a:xfrm>
            <a:off x="981222" y="4626646"/>
            <a:ext cx="7543801" cy="957614"/>
          </a:xfrm>
        </p:spPr>
        <p:txBody>
          <a:bodyPr>
            <a:noAutofit/>
          </a:bodyPr>
          <a:lstStyle/>
          <a:p>
            <a:pPr marL="0" marR="5080" indent="0">
              <a:lnSpc>
                <a:spcPct val="100000"/>
              </a:lnSpc>
              <a:buNone/>
            </a:pPr>
            <a:r>
              <a:rPr lang="en-US" sz="2000" dirty="0">
                <a:latin typeface="Arial"/>
                <a:cs typeface="Arial"/>
              </a:rPr>
              <a:t>The </a:t>
            </a:r>
            <a:r>
              <a:rPr lang="en-US" sz="2000" spc="-30" dirty="0">
                <a:latin typeface="Arial"/>
                <a:cs typeface="Arial"/>
              </a:rPr>
              <a:t>taxpayer </a:t>
            </a:r>
            <a:r>
              <a:rPr lang="en-US" sz="2000" dirty="0">
                <a:latin typeface="Arial"/>
                <a:cs typeface="Arial"/>
              </a:rPr>
              <a:t>acquired property of greater value, reinvesting </a:t>
            </a:r>
            <a:r>
              <a:rPr lang="en-US" sz="2000" spc="-5" dirty="0">
                <a:latin typeface="Arial"/>
                <a:cs typeface="Arial"/>
              </a:rPr>
              <a:t>all</a:t>
            </a:r>
            <a:r>
              <a:rPr lang="en-US" sz="2000" spc="-270" dirty="0">
                <a:latin typeface="Arial"/>
                <a:cs typeface="Arial"/>
              </a:rPr>
              <a:t> </a:t>
            </a:r>
            <a:r>
              <a:rPr lang="en-US" sz="2000" dirty="0">
                <a:latin typeface="Arial"/>
                <a:cs typeface="Arial"/>
              </a:rPr>
              <a:t>net  equity and increasing </a:t>
            </a:r>
            <a:r>
              <a:rPr lang="en-US" sz="2000" spc="-5" dirty="0">
                <a:latin typeface="Arial"/>
                <a:cs typeface="Arial"/>
              </a:rPr>
              <a:t>the </a:t>
            </a:r>
            <a:r>
              <a:rPr lang="en-US" sz="2000" dirty="0">
                <a:latin typeface="Arial"/>
                <a:cs typeface="Arial"/>
              </a:rPr>
              <a:t>debt on </a:t>
            </a:r>
            <a:r>
              <a:rPr lang="en-US" sz="2000" spc="-5" dirty="0">
                <a:latin typeface="Arial"/>
                <a:cs typeface="Arial"/>
              </a:rPr>
              <a:t>the </a:t>
            </a:r>
            <a:r>
              <a:rPr lang="en-US" sz="2000" dirty="0">
                <a:latin typeface="Arial"/>
                <a:cs typeface="Arial"/>
              </a:rPr>
              <a:t>replacement</a:t>
            </a:r>
            <a:r>
              <a:rPr lang="en-US" sz="2000" spc="-185" dirty="0">
                <a:latin typeface="Arial"/>
                <a:cs typeface="Arial"/>
              </a:rPr>
              <a:t> </a:t>
            </a:r>
            <a:r>
              <a:rPr lang="en-US" sz="2000" spc="-20" dirty="0">
                <a:latin typeface="Arial"/>
                <a:cs typeface="Arial"/>
              </a:rPr>
              <a:t>property.</a:t>
            </a:r>
            <a:endParaRPr lang="en-US" sz="2000" dirty="0">
              <a:latin typeface="Arial"/>
              <a:cs typeface="Arial"/>
            </a:endParaRPr>
          </a:p>
          <a:p>
            <a:pPr marL="0" indent="0">
              <a:lnSpc>
                <a:spcPct val="100000"/>
              </a:lnSpc>
              <a:spcBef>
                <a:spcPts val="955"/>
              </a:spcBef>
              <a:buNone/>
            </a:pPr>
            <a:r>
              <a:rPr lang="en-US" sz="2000" b="1" spc="-5" dirty="0">
                <a:solidFill>
                  <a:srgbClr val="00B050"/>
                </a:solidFill>
                <a:latin typeface="Arial"/>
                <a:cs typeface="Arial"/>
              </a:rPr>
              <a:t>Analysis: </a:t>
            </a:r>
            <a:r>
              <a:rPr lang="en-US" sz="2000" dirty="0">
                <a:latin typeface="Arial"/>
                <a:cs typeface="Arial"/>
              </a:rPr>
              <a:t>There </a:t>
            </a:r>
            <a:r>
              <a:rPr lang="en-US" sz="2000" spc="-5" dirty="0">
                <a:latin typeface="Arial"/>
                <a:cs typeface="Arial"/>
              </a:rPr>
              <a:t>is </a:t>
            </a:r>
            <a:r>
              <a:rPr lang="en-US" sz="2000" dirty="0">
                <a:latin typeface="Arial"/>
                <a:cs typeface="Arial"/>
              </a:rPr>
              <a:t>no</a:t>
            </a:r>
            <a:r>
              <a:rPr lang="en-US" sz="2000" spc="-75" dirty="0">
                <a:latin typeface="Arial"/>
                <a:cs typeface="Arial"/>
              </a:rPr>
              <a:t> </a:t>
            </a:r>
            <a:r>
              <a:rPr lang="en-US" sz="2000" spc="-5" dirty="0">
                <a:latin typeface="Arial"/>
                <a:cs typeface="Arial"/>
              </a:rPr>
              <a:t>boot.</a:t>
            </a:r>
            <a:endParaRPr lang="en-US" sz="2000" dirty="0"/>
          </a:p>
        </p:txBody>
      </p:sp>
      <p:graphicFrame>
        <p:nvGraphicFramePr>
          <p:cNvPr id="11" name="Table 10"/>
          <p:cNvGraphicFramePr>
            <a:graphicFrameLocks noGrp="1"/>
          </p:cNvGraphicFramePr>
          <p:nvPr>
            <p:extLst>
              <p:ext uri="{D42A27DB-BD31-4B8C-83A1-F6EECF244321}">
                <p14:modId xmlns:p14="http://schemas.microsoft.com/office/powerpoint/2010/main" val="2773196926"/>
              </p:ext>
            </p:extLst>
          </p:nvPr>
        </p:nvGraphicFramePr>
        <p:xfrm>
          <a:off x="975360" y="2318227"/>
          <a:ext cx="7239000" cy="222504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1521709766"/>
                    </a:ext>
                  </a:extLst>
                </a:gridCol>
                <a:gridCol w="1809750">
                  <a:extLst>
                    <a:ext uri="{9D8B030D-6E8A-4147-A177-3AD203B41FA5}">
                      <a16:colId xmlns:a16="http://schemas.microsoft.com/office/drawing/2014/main" val="2770095169"/>
                    </a:ext>
                  </a:extLst>
                </a:gridCol>
                <a:gridCol w="1809750">
                  <a:extLst>
                    <a:ext uri="{9D8B030D-6E8A-4147-A177-3AD203B41FA5}">
                      <a16:colId xmlns:a16="http://schemas.microsoft.com/office/drawing/2014/main" val="2463356192"/>
                    </a:ext>
                  </a:extLst>
                </a:gridCol>
                <a:gridCol w="1809750">
                  <a:extLst>
                    <a:ext uri="{9D8B030D-6E8A-4147-A177-3AD203B41FA5}">
                      <a16:colId xmlns:a16="http://schemas.microsoft.com/office/drawing/2014/main" val="3351220546"/>
                    </a:ext>
                  </a:extLst>
                </a:gridCol>
              </a:tblGrid>
              <a:tr h="370840">
                <a:tc>
                  <a:txBody>
                    <a:bodyPr/>
                    <a:lstStyle/>
                    <a:p>
                      <a:endParaRPr lang="en-US" dirty="0"/>
                    </a:p>
                  </a:txBody>
                  <a:tcPr/>
                </a:tc>
                <a:tc>
                  <a:txBody>
                    <a:bodyPr/>
                    <a:lstStyle/>
                    <a:p>
                      <a:r>
                        <a:rPr lang="en-US" dirty="0"/>
                        <a:t>Relinquished</a:t>
                      </a:r>
                    </a:p>
                  </a:txBody>
                  <a:tcPr/>
                </a:tc>
                <a:tc>
                  <a:txBody>
                    <a:bodyPr/>
                    <a:lstStyle/>
                    <a:p>
                      <a:r>
                        <a:rPr lang="en-US" dirty="0"/>
                        <a:t>Replacement</a:t>
                      </a:r>
                    </a:p>
                  </a:txBody>
                  <a:tcPr/>
                </a:tc>
                <a:tc>
                  <a:txBody>
                    <a:bodyPr/>
                    <a:lstStyle/>
                    <a:p>
                      <a:r>
                        <a:rPr lang="en-US" dirty="0"/>
                        <a:t>Boot</a:t>
                      </a:r>
                    </a:p>
                  </a:txBody>
                  <a:tcPr/>
                </a:tc>
                <a:extLst>
                  <a:ext uri="{0D108BD9-81ED-4DB2-BD59-A6C34878D82A}">
                    <a16:rowId xmlns:a16="http://schemas.microsoft.com/office/drawing/2014/main" val="106697579"/>
                  </a:ext>
                </a:extLst>
              </a:tr>
              <a:tr h="370840">
                <a:tc>
                  <a:txBody>
                    <a:bodyPr/>
                    <a:lstStyle/>
                    <a:p>
                      <a:r>
                        <a:rPr lang="en-US" dirty="0"/>
                        <a:t>Value</a:t>
                      </a:r>
                    </a:p>
                  </a:txBody>
                  <a:tcPr/>
                </a:tc>
                <a:tc>
                  <a:txBody>
                    <a:bodyPr/>
                    <a:lstStyle/>
                    <a:p>
                      <a:r>
                        <a:rPr lang="en-US" dirty="0"/>
                        <a:t>$900,000</a:t>
                      </a:r>
                    </a:p>
                  </a:txBody>
                  <a:tcPr/>
                </a:tc>
                <a:tc>
                  <a:txBody>
                    <a:bodyPr/>
                    <a:lstStyle/>
                    <a:p>
                      <a:r>
                        <a:rPr lang="en-US" dirty="0"/>
                        <a:t>$1,200,000</a:t>
                      </a:r>
                    </a:p>
                  </a:txBody>
                  <a:tcPr/>
                </a:tc>
                <a:tc>
                  <a:txBody>
                    <a:bodyPr/>
                    <a:lstStyle/>
                    <a:p>
                      <a:endParaRPr lang="en-US" dirty="0"/>
                    </a:p>
                  </a:txBody>
                  <a:tcPr/>
                </a:tc>
                <a:extLst>
                  <a:ext uri="{0D108BD9-81ED-4DB2-BD59-A6C34878D82A}">
                    <a16:rowId xmlns:a16="http://schemas.microsoft.com/office/drawing/2014/main" val="3932618580"/>
                  </a:ext>
                </a:extLst>
              </a:tr>
              <a:tr h="370840">
                <a:tc>
                  <a:txBody>
                    <a:bodyPr/>
                    <a:lstStyle/>
                    <a:p>
                      <a:pPr marL="285750" indent="-285750">
                        <a:buFontTx/>
                        <a:buChar char="-"/>
                      </a:pPr>
                      <a:r>
                        <a:rPr lang="en-US" dirty="0"/>
                        <a:t>Debt</a:t>
                      </a:r>
                    </a:p>
                  </a:txBody>
                  <a:tcPr/>
                </a:tc>
                <a:tc>
                  <a:txBody>
                    <a:bodyPr/>
                    <a:lstStyle/>
                    <a:p>
                      <a:r>
                        <a:rPr lang="en-US" dirty="0"/>
                        <a:t>$300,000</a:t>
                      </a:r>
                    </a:p>
                  </a:txBody>
                  <a:tcPr/>
                </a:tc>
                <a:tc>
                  <a:txBody>
                    <a:bodyPr/>
                    <a:lstStyle/>
                    <a:p>
                      <a:r>
                        <a:rPr lang="en-US" dirty="0"/>
                        <a:t>    $660,000</a:t>
                      </a:r>
                    </a:p>
                  </a:txBody>
                  <a:tcPr/>
                </a:tc>
                <a:tc>
                  <a:txBody>
                    <a:bodyPr/>
                    <a:lstStyle/>
                    <a:p>
                      <a:r>
                        <a:rPr lang="en-US" dirty="0"/>
                        <a:t> $0</a:t>
                      </a:r>
                    </a:p>
                  </a:txBody>
                  <a:tcPr/>
                </a:tc>
                <a:extLst>
                  <a:ext uri="{0D108BD9-81ED-4DB2-BD59-A6C34878D82A}">
                    <a16:rowId xmlns:a16="http://schemas.microsoft.com/office/drawing/2014/main" val="3334027958"/>
                  </a:ext>
                </a:extLst>
              </a:tr>
              <a:tr h="370840">
                <a:tc>
                  <a:txBody>
                    <a:bodyPr/>
                    <a:lstStyle/>
                    <a:p>
                      <a:r>
                        <a:rPr lang="en-US" dirty="0"/>
                        <a:t>-     Cost of Sale</a:t>
                      </a:r>
                    </a:p>
                  </a:txBody>
                  <a:tcPr/>
                </a:tc>
                <a:tc>
                  <a:txBody>
                    <a:bodyPr/>
                    <a:lstStyle/>
                    <a:p>
                      <a:r>
                        <a:rPr lang="en-US" dirty="0"/>
                        <a:t>  $60,000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54320886"/>
                  </a:ext>
                </a:extLst>
              </a:tr>
              <a:tr h="370840">
                <a:tc>
                  <a:txBody>
                    <a:bodyPr/>
                    <a:lstStyle/>
                    <a:p>
                      <a:r>
                        <a:rPr lang="en-US" dirty="0"/>
                        <a:t>Net Equity</a:t>
                      </a:r>
                    </a:p>
                  </a:txBody>
                  <a:tcPr/>
                </a:tc>
                <a:tc>
                  <a:txBody>
                    <a:bodyPr/>
                    <a:lstStyle/>
                    <a:p>
                      <a:r>
                        <a:rPr lang="en-US" dirty="0"/>
                        <a:t>$540,000</a:t>
                      </a:r>
                    </a:p>
                  </a:txBody>
                  <a:tcPr/>
                </a:tc>
                <a:tc>
                  <a:txBody>
                    <a:bodyPr/>
                    <a:lstStyle/>
                    <a:p>
                      <a:r>
                        <a:rPr lang="en-US" dirty="0"/>
                        <a:t>    $540,000</a:t>
                      </a:r>
                    </a:p>
                  </a:txBody>
                  <a:tcPr/>
                </a:tc>
                <a:tc>
                  <a:txBody>
                    <a:bodyPr/>
                    <a:lstStyle/>
                    <a:p>
                      <a:endParaRPr lang="en-US" dirty="0"/>
                    </a:p>
                  </a:txBody>
                  <a:tcPr/>
                </a:tc>
                <a:extLst>
                  <a:ext uri="{0D108BD9-81ED-4DB2-BD59-A6C34878D82A}">
                    <a16:rowId xmlns:a16="http://schemas.microsoft.com/office/drawing/2014/main" val="793213725"/>
                  </a:ext>
                </a:extLst>
              </a:tr>
              <a:tr h="370840">
                <a:tc>
                  <a:txBody>
                    <a:bodyPr/>
                    <a:lstStyle/>
                    <a:p>
                      <a:r>
                        <a:rPr lang="en-US" b="1" dirty="0"/>
                        <a:t>Total Boot</a:t>
                      </a:r>
                    </a:p>
                  </a:txBody>
                  <a:tcPr/>
                </a:tc>
                <a:tc>
                  <a:txBody>
                    <a:bodyPr/>
                    <a:lstStyle/>
                    <a:p>
                      <a:endParaRPr lang="en-US" dirty="0"/>
                    </a:p>
                  </a:txBody>
                  <a:tcPr/>
                </a:tc>
                <a:tc>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534529066"/>
                  </a:ext>
                </a:extLst>
              </a:tr>
            </a:tbl>
          </a:graphicData>
        </a:graphic>
      </p:graphicFrame>
    </p:spTree>
    <p:extLst>
      <p:ext uri="{BB962C8B-B14F-4D97-AF65-F5344CB8AC3E}">
        <p14:creationId xmlns:p14="http://schemas.microsoft.com/office/powerpoint/2010/main" val="146993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The Exchange Equation</a:t>
            </a:r>
          </a:p>
        </p:txBody>
      </p:sp>
      <p:sp>
        <p:nvSpPr>
          <p:cNvPr id="3" name="Content Placeholder 2"/>
          <p:cNvSpPr>
            <a:spLocks noGrp="1"/>
          </p:cNvSpPr>
          <p:nvPr>
            <p:ph idx="1"/>
          </p:nvPr>
        </p:nvSpPr>
        <p:spPr/>
        <p:txBody>
          <a:bodyPr/>
          <a:lstStyle/>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r>
              <a:rPr lang="en-US" sz="1800" dirty="0">
                <a:latin typeface="Arial"/>
                <a:cs typeface="Arial"/>
              </a:rPr>
              <a:t>The </a:t>
            </a:r>
            <a:r>
              <a:rPr lang="en-US" sz="1800" spc="-30" dirty="0">
                <a:latin typeface="Arial"/>
                <a:cs typeface="Arial"/>
              </a:rPr>
              <a:t>taxpayer </a:t>
            </a:r>
            <a:r>
              <a:rPr lang="en-US" sz="1800" dirty="0">
                <a:latin typeface="Arial"/>
                <a:cs typeface="Arial"/>
              </a:rPr>
              <a:t>acquired property of a lower </a:t>
            </a:r>
            <a:r>
              <a:rPr lang="en-US" sz="1800" spc="-5" dirty="0">
                <a:latin typeface="Arial"/>
                <a:cs typeface="Arial"/>
              </a:rPr>
              <a:t>value, </a:t>
            </a:r>
            <a:r>
              <a:rPr lang="en-US" sz="1800" dirty="0">
                <a:latin typeface="Arial"/>
                <a:cs typeface="Arial"/>
              </a:rPr>
              <a:t>keeps $100,000 of  </a:t>
            </a:r>
            <a:r>
              <a:rPr lang="en-US" sz="1800" spc="-5" dirty="0">
                <a:latin typeface="Arial"/>
                <a:cs typeface="Arial"/>
              </a:rPr>
              <a:t>the </a:t>
            </a:r>
            <a:r>
              <a:rPr lang="en-US" sz="1800" dirty="0">
                <a:latin typeface="Arial"/>
                <a:cs typeface="Arial"/>
              </a:rPr>
              <a:t>net equity and acquired a replacement property </a:t>
            </a:r>
            <a:r>
              <a:rPr lang="en-US" sz="1800" spc="-5" dirty="0">
                <a:latin typeface="Arial"/>
                <a:cs typeface="Arial"/>
              </a:rPr>
              <a:t>with </a:t>
            </a:r>
            <a:r>
              <a:rPr lang="en-US" sz="1800" dirty="0">
                <a:latin typeface="Arial"/>
                <a:cs typeface="Arial"/>
              </a:rPr>
              <a:t>$40,000</a:t>
            </a:r>
            <a:r>
              <a:rPr lang="en-US" sz="1800" spc="-265" dirty="0">
                <a:latin typeface="Arial"/>
                <a:cs typeface="Arial"/>
              </a:rPr>
              <a:t> </a:t>
            </a:r>
            <a:r>
              <a:rPr lang="en-US" sz="1800" dirty="0">
                <a:latin typeface="Arial"/>
                <a:cs typeface="Arial"/>
              </a:rPr>
              <a:t>less </a:t>
            </a:r>
            <a:r>
              <a:rPr lang="en-US" sz="1800" spc="-5" dirty="0">
                <a:latin typeface="Arial"/>
                <a:cs typeface="Arial"/>
              </a:rPr>
              <a:t>debt.</a:t>
            </a:r>
          </a:p>
          <a:p>
            <a:pPr marL="12700">
              <a:lnSpc>
                <a:spcPct val="100000"/>
              </a:lnSpc>
            </a:pPr>
            <a:r>
              <a:rPr lang="en-US" sz="1800" b="1" spc="-5" dirty="0">
                <a:solidFill>
                  <a:srgbClr val="48A343"/>
                </a:solidFill>
                <a:latin typeface="Arial"/>
                <a:cs typeface="Arial"/>
              </a:rPr>
              <a:t>Analysis: </a:t>
            </a:r>
            <a:r>
              <a:rPr lang="en-US" sz="1800" dirty="0">
                <a:latin typeface="Arial"/>
                <a:cs typeface="Arial"/>
              </a:rPr>
              <a:t>This results </a:t>
            </a:r>
            <a:r>
              <a:rPr lang="en-US" sz="1800" spc="-5" dirty="0">
                <a:latin typeface="Arial"/>
                <a:cs typeface="Arial"/>
              </a:rPr>
              <a:t>in </a:t>
            </a:r>
            <a:r>
              <a:rPr lang="en-US" sz="1800" dirty="0">
                <a:latin typeface="Arial"/>
                <a:cs typeface="Arial"/>
              </a:rPr>
              <a:t>a </a:t>
            </a:r>
            <a:r>
              <a:rPr lang="en-US" sz="1800" spc="-5" dirty="0">
                <a:latin typeface="Arial"/>
                <a:cs typeface="Arial"/>
              </a:rPr>
              <a:t>total </a:t>
            </a:r>
            <a:r>
              <a:rPr lang="en-US" sz="1800" dirty="0">
                <a:latin typeface="Arial"/>
                <a:cs typeface="Arial"/>
              </a:rPr>
              <a:t>of $140,000 </a:t>
            </a:r>
            <a:r>
              <a:rPr lang="en-US" sz="1800" spc="-5" dirty="0">
                <a:latin typeface="Arial"/>
                <a:cs typeface="Arial"/>
              </a:rPr>
              <a:t>in</a:t>
            </a:r>
            <a:r>
              <a:rPr lang="en-US" sz="1800" spc="-170" dirty="0">
                <a:latin typeface="Arial"/>
                <a:cs typeface="Arial"/>
              </a:rPr>
              <a:t> </a:t>
            </a:r>
            <a:r>
              <a:rPr lang="en-US" sz="1800" spc="-5" dirty="0">
                <a:latin typeface="Arial"/>
                <a:cs typeface="Arial"/>
              </a:rPr>
              <a:t>boot.</a:t>
            </a:r>
            <a:endParaRPr lang="en-US" sz="1800" dirty="0">
              <a:latin typeface="Arial"/>
              <a:cs typeface="Arial"/>
            </a:endParaRPr>
          </a:p>
          <a:p>
            <a:pPr marL="12700">
              <a:lnSpc>
                <a:spcPct val="100000"/>
              </a:lnSpc>
              <a:spcBef>
                <a:spcPts val="5"/>
              </a:spcBef>
            </a:pPr>
            <a:r>
              <a:rPr lang="en-US" sz="1800" spc="-10" dirty="0">
                <a:latin typeface="Arial"/>
                <a:cs typeface="Arial"/>
              </a:rPr>
              <a:t>($40,000 mortgage boot and $100,000 </a:t>
            </a:r>
            <a:r>
              <a:rPr lang="en-US" sz="1800" spc="-5" dirty="0">
                <a:latin typeface="Arial"/>
                <a:cs typeface="Arial"/>
              </a:rPr>
              <a:t>in cash </a:t>
            </a:r>
            <a:r>
              <a:rPr lang="en-US" sz="1800" spc="-10" dirty="0">
                <a:latin typeface="Arial"/>
                <a:cs typeface="Arial"/>
              </a:rPr>
              <a:t>boot </a:t>
            </a:r>
            <a:r>
              <a:rPr lang="en-US" sz="1800" dirty="0">
                <a:latin typeface="Arial"/>
                <a:cs typeface="Arial"/>
              </a:rPr>
              <a:t>=</a:t>
            </a:r>
            <a:r>
              <a:rPr lang="en-US" sz="1800" spc="165" dirty="0">
                <a:latin typeface="Arial"/>
                <a:cs typeface="Arial"/>
              </a:rPr>
              <a:t> </a:t>
            </a:r>
            <a:r>
              <a:rPr lang="en-US" sz="1800" spc="-10" dirty="0">
                <a:latin typeface="Arial"/>
                <a:cs typeface="Arial"/>
              </a:rPr>
              <a:t>$140,000)</a:t>
            </a:r>
            <a:endParaRPr lang="en-US" sz="1800" dirty="0">
              <a:latin typeface="Arial"/>
              <a:cs typeface="Arial"/>
            </a:endParaRPr>
          </a:p>
          <a:p>
            <a:endParaRPr lang="en-US" sz="180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17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10109682"/>
              </p:ext>
            </p:extLst>
          </p:nvPr>
        </p:nvGraphicFramePr>
        <p:xfrm>
          <a:off x="914400" y="1397000"/>
          <a:ext cx="7239000" cy="222504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4024037641"/>
                    </a:ext>
                  </a:extLst>
                </a:gridCol>
                <a:gridCol w="1809750">
                  <a:extLst>
                    <a:ext uri="{9D8B030D-6E8A-4147-A177-3AD203B41FA5}">
                      <a16:colId xmlns:a16="http://schemas.microsoft.com/office/drawing/2014/main" val="2896798824"/>
                    </a:ext>
                  </a:extLst>
                </a:gridCol>
                <a:gridCol w="1809750">
                  <a:extLst>
                    <a:ext uri="{9D8B030D-6E8A-4147-A177-3AD203B41FA5}">
                      <a16:colId xmlns:a16="http://schemas.microsoft.com/office/drawing/2014/main" val="3613821525"/>
                    </a:ext>
                  </a:extLst>
                </a:gridCol>
                <a:gridCol w="1809750">
                  <a:extLst>
                    <a:ext uri="{9D8B030D-6E8A-4147-A177-3AD203B41FA5}">
                      <a16:colId xmlns:a16="http://schemas.microsoft.com/office/drawing/2014/main" val="3833297436"/>
                    </a:ext>
                  </a:extLst>
                </a:gridCol>
              </a:tblGrid>
              <a:tr h="370840">
                <a:tc>
                  <a:txBody>
                    <a:bodyPr/>
                    <a:lstStyle/>
                    <a:p>
                      <a:endParaRPr lang="en-US" dirty="0"/>
                    </a:p>
                  </a:txBody>
                  <a:tcPr/>
                </a:tc>
                <a:tc>
                  <a:txBody>
                    <a:bodyPr/>
                    <a:lstStyle/>
                    <a:p>
                      <a:r>
                        <a:rPr lang="en-US" dirty="0"/>
                        <a:t>Relinquished</a:t>
                      </a:r>
                    </a:p>
                  </a:txBody>
                  <a:tcPr/>
                </a:tc>
                <a:tc>
                  <a:txBody>
                    <a:bodyPr/>
                    <a:lstStyle/>
                    <a:p>
                      <a:r>
                        <a:rPr lang="en-US" dirty="0"/>
                        <a:t>Replacement</a:t>
                      </a:r>
                    </a:p>
                  </a:txBody>
                  <a:tcPr/>
                </a:tc>
                <a:tc>
                  <a:txBody>
                    <a:bodyPr/>
                    <a:lstStyle/>
                    <a:p>
                      <a:r>
                        <a:rPr lang="en-US" dirty="0"/>
                        <a:t>Boot</a:t>
                      </a:r>
                    </a:p>
                  </a:txBody>
                  <a:tcPr/>
                </a:tc>
                <a:extLst>
                  <a:ext uri="{0D108BD9-81ED-4DB2-BD59-A6C34878D82A}">
                    <a16:rowId xmlns:a16="http://schemas.microsoft.com/office/drawing/2014/main" val="2698839379"/>
                  </a:ext>
                </a:extLst>
              </a:tr>
              <a:tr h="370840">
                <a:tc>
                  <a:txBody>
                    <a:bodyPr/>
                    <a:lstStyle/>
                    <a:p>
                      <a:r>
                        <a:rPr lang="en-US" dirty="0"/>
                        <a:t>Value</a:t>
                      </a:r>
                    </a:p>
                  </a:txBody>
                  <a:tcPr/>
                </a:tc>
                <a:tc>
                  <a:txBody>
                    <a:bodyPr/>
                    <a:lstStyle/>
                    <a:p>
                      <a:r>
                        <a:rPr lang="en-US" dirty="0"/>
                        <a:t>$900,000</a:t>
                      </a:r>
                    </a:p>
                  </a:txBody>
                  <a:tcPr/>
                </a:tc>
                <a:tc>
                  <a:txBody>
                    <a:bodyPr/>
                    <a:lstStyle/>
                    <a:p>
                      <a:r>
                        <a:rPr lang="en-US" dirty="0"/>
                        <a:t>$700,000</a:t>
                      </a:r>
                    </a:p>
                  </a:txBody>
                  <a:tcPr/>
                </a:tc>
                <a:tc>
                  <a:txBody>
                    <a:bodyPr/>
                    <a:lstStyle/>
                    <a:p>
                      <a:endParaRPr lang="en-US" dirty="0"/>
                    </a:p>
                  </a:txBody>
                  <a:tcPr/>
                </a:tc>
                <a:extLst>
                  <a:ext uri="{0D108BD9-81ED-4DB2-BD59-A6C34878D82A}">
                    <a16:rowId xmlns:a16="http://schemas.microsoft.com/office/drawing/2014/main" val="3695343165"/>
                  </a:ext>
                </a:extLst>
              </a:tr>
              <a:tr h="370840">
                <a:tc>
                  <a:txBody>
                    <a:bodyPr/>
                    <a:lstStyle/>
                    <a:p>
                      <a:pPr marL="285750" indent="-285750">
                        <a:buFontTx/>
                        <a:buChar char="-"/>
                      </a:pPr>
                      <a:r>
                        <a:rPr lang="en-US" dirty="0"/>
                        <a:t>Debt</a:t>
                      </a:r>
                    </a:p>
                  </a:txBody>
                  <a:tcPr/>
                </a:tc>
                <a:tc>
                  <a:txBody>
                    <a:bodyPr/>
                    <a:lstStyle/>
                    <a:p>
                      <a:r>
                        <a:rPr lang="en-US" dirty="0"/>
                        <a:t>$300,000</a:t>
                      </a:r>
                    </a:p>
                  </a:txBody>
                  <a:tcPr/>
                </a:tc>
                <a:tc>
                  <a:txBody>
                    <a:bodyPr/>
                    <a:lstStyle/>
                    <a:p>
                      <a:r>
                        <a:rPr lang="en-US" dirty="0"/>
                        <a:t>$260,000</a:t>
                      </a:r>
                    </a:p>
                  </a:txBody>
                  <a:tcPr/>
                </a:tc>
                <a:tc>
                  <a:txBody>
                    <a:bodyPr/>
                    <a:lstStyle/>
                    <a:p>
                      <a:r>
                        <a:rPr lang="en-US" dirty="0"/>
                        <a:t> $40,000</a:t>
                      </a:r>
                    </a:p>
                  </a:txBody>
                  <a:tcPr/>
                </a:tc>
                <a:extLst>
                  <a:ext uri="{0D108BD9-81ED-4DB2-BD59-A6C34878D82A}">
                    <a16:rowId xmlns:a16="http://schemas.microsoft.com/office/drawing/2014/main" val="3393713305"/>
                  </a:ext>
                </a:extLst>
              </a:tr>
              <a:tr h="370840">
                <a:tc>
                  <a:txBody>
                    <a:bodyPr/>
                    <a:lstStyle/>
                    <a:p>
                      <a:r>
                        <a:rPr lang="en-US" dirty="0"/>
                        <a:t>-     Cost of Sale</a:t>
                      </a:r>
                    </a:p>
                  </a:txBody>
                  <a:tcPr/>
                </a:tc>
                <a:tc>
                  <a:txBody>
                    <a:bodyPr/>
                    <a:lstStyle/>
                    <a:p>
                      <a:r>
                        <a:rPr lang="en-US" dirty="0"/>
                        <a:t>  $60,000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1537027"/>
                  </a:ext>
                </a:extLst>
              </a:tr>
              <a:tr h="370840">
                <a:tc>
                  <a:txBody>
                    <a:bodyPr/>
                    <a:lstStyle/>
                    <a:p>
                      <a:r>
                        <a:rPr lang="en-US" dirty="0"/>
                        <a:t>Net Equity</a:t>
                      </a:r>
                    </a:p>
                  </a:txBody>
                  <a:tcPr/>
                </a:tc>
                <a:tc>
                  <a:txBody>
                    <a:bodyPr/>
                    <a:lstStyle/>
                    <a:p>
                      <a:r>
                        <a:rPr lang="en-US" dirty="0"/>
                        <a:t>$540,000</a:t>
                      </a:r>
                    </a:p>
                  </a:txBody>
                  <a:tcPr/>
                </a:tc>
                <a:tc>
                  <a:txBody>
                    <a:bodyPr/>
                    <a:lstStyle/>
                    <a:p>
                      <a:r>
                        <a:rPr lang="en-US" dirty="0"/>
                        <a:t>$440,000</a:t>
                      </a:r>
                    </a:p>
                  </a:txBody>
                  <a:tcPr/>
                </a:tc>
                <a:tc>
                  <a:txBody>
                    <a:bodyPr/>
                    <a:lstStyle/>
                    <a:p>
                      <a:r>
                        <a:rPr lang="en-US" dirty="0"/>
                        <a:t>$100,000</a:t>
                      </a:r>
                    </a:p>
                  </a:txBody>
                  <a:tcPr/>
                </a:tc>
                <a:extLst>
                  <a:ext uri="{0D108BD9-81ED-4DB2-BD59-A6C34878D82A}">
                    <a16:rowId xmlns:a16="http://schemas.microsoft.com/office/drawing/2014/main" val="910463822"/>
                  </a:ext>
                </a:extLst>
              </a:tr>
              <a:tr h="370840">
                <a:tc>
                  <a:txBody>
                    <a:bodyPr/>
                    <a:lstStyle/>
                    <a:p>
                      <a:r>
                        <a:rPr lang="en-US" b="1" dirty="0"/>
                        <a:t>Total Boot</a:t>
                      </a:r>
                    </a:p>
                  </a:txBody>
                  <a:tcPr/>
                </a:tc>
                <a:tc>
                  <a:txBody>
                    <a:bodyPr/>
                    <a:lstStyle/>
                    <a:p>
                      <a:endParaRPr lang="en-US" dirty="0"/>
                    </a:p>
                  </a:txBody>
                  <a:tcPr/>
                </a:tc>
                <a:tc>
                  <a:txBody>
                    <a:bodyPr/>
                    <a:lstStyle/>
                    <a:p>
                      <a:endParaRPr lang="en-US" dirty="0"/>
                    </a:p>
                  </a:txBody>
                  <a:tcPr/>
                </a:tc>
                <a:tc>
                  <a:txBody>
                    <a:bodyPr/>
                    <a:lstStyle/>
                    <a:p>
                      <a:r>
                        <a:rPr lang="en-US" dirty="0"/>
                        <a:t>$140,000</a:t>
                      </a:r>
                    </a:p>
                  </a:txBody>
                  <a:tcPr/>
                </a:tc>
                <a:extLst>
                  <a:ext uri="{0D108BD9-81ED-4DB2-BD59-A6C34878D82A}">
                    <a16:rowId xmlns:a16="http://schemas.microsoft.com/office/drawing/2014/main" val="1709577549"/>
                  </a:ext>
                </a:extLst>
              </a:tr>
            </a:tbl>
          </a:graphicData>
        </a:graphic>
      </p:graphicFrame>
      <p:sp>
        <p:nvSpPr>
          <p:cNvPr id="6" name="object 8"/>
          <p:cNvSpPr/>
          <p:nvPr/>
        </p:nvSpPr>
        <p:spPr>
          <a:xfrm>
            <a:off x="1828800" y="3701901"/>
            <a:ext cx="5455285" cy="0"/>
          </a:xfrm>
          <a:custGeom>
            <a:avLst/>
            <a:gdLst/>
            <a:ahLst/>
            <a:cxnLst/>
            <a:rect l="l" t="t" r="r" b="b"/>
            <a:pathLst>
              <a:path w="5455284">
                <a:moveTo>
                  <a:pt x="0" y="0"/>
                </a:moveTo>
                <a:lnTo>
                  <a:pt x="5454967" y="0"/>
                </a:lnTo>
              </a:path>
            </a:pathLst>
          </a:custGeom>
          <a:ln w="31750">
            <a:solidFill>
              <a:srgbClr val="FFFFFF"/>
            </a:solidFill>
          </a:ln>
        </p:spPr>
        <p:txBody>
          <a:bodyPr wrap="square" lIns="0" tIns="0" rIns="0" bIns="0" rtlCol="0"/>
          <a:lstStyle/>
          <a:p>
            <a:endParaRPr dirty="0"/>
          </a:p>
        </p:txBody>
      </p:sp>
      <p:cxnSp>
        <p:nvCxnSpPr>
          <p:cNvPr id="8" name="Straight Arrow Connector 7"/>
          <p:cNvCxnSpPr/>
          <p:nvPr/>
        </p:nvCxnSpPr>
        <p:spPr>
          <a:xfrm>
            <a:off x="2209800" y="3429000"/>
            <a:ext cx="4114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41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Types, Formats &amp; Variations</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18</a:t>
            </a:fld>
            <a:endParaRPr lang="en-US" dirty="0"/>
          </a:p>
        </p:txBody>
      </p:sp>
      <p:sp>
        <p:nvSpPr>
          <p:cNvPr id="4" name="Content Placeholder 3"/>
          <p:cNvSpPr>
            <a:spLocks noGrp="1"/>
          </p:cNvSpPr>
          <p:nvPr>
            <p:ph idx="1"/>
          </p:nvPr>
        </p:nvSpPr>
        <p:spPr>
          <a:xfrm>
            <a:off x="822959" y="1257695"/>
            <a:ext cx="7406641" cy="4304905"/>
          </a:xfrm>
        </p:spPr>
        <p:txBody>
          <a:bodyPr/>
          <a:lstStyle/>
          <a:p>
            <a:pPr marL="474663" indent="-550863">
              <a:lnSpc>
                <a:spcPct val="100000"/>
              </a:lnSpc>
              <a:buClr>
                <a:srgbClr val="00B050"/>
              </a:buClr>
              <a:buFont typeface="Wingdings" panose="05000000000000000000" pitchFamily="2" charset="2"/>
              <a:buChar char="Ø"/>
            </a:pPr>
            <a:r>
              <a:rPr lang="en-US" sz="2800" spc="-20" dirty="0">
                <a:latin typeface="Arial"/>
                <a:cs typeface="Arial"/>
              </a:rPr>
              <a:t>Simultaneous Exchange </a:t>
            </a:r>
            <a:r>
              <a:rPr lang="en-US" sz="2800" spc="-5" dirty="0">
                <a:latin typeface="Arial"/>
                <a:cs typeface="Arial"/>
              </a:rPr>
              <a:t>(swap)</a:t>
            </a:r>
            <a:endParaRPr lang="en-US" sz="2800" dirty="0">
              <a:latin typeface="Arial"/>
              <a:cs typeface="Arial"/>
            </a:endParaRPr>
          </a:p>
          <a:p>
            <a:pPr marL="474663" indent="-550863">
              <a:lnSpc>
                <a:spcPct val="100000"/>
              </a:lnSpc>
              <a:spcBef>
                <a:spcPts val="395"/>
              </a:spcBef>
              <a:buClr>
                <a:srgbClr val="00B050"/>
              </a:buClr>
              <a:buFont typeface="Wingdings" panose="05000000000000000000" pitchFamily="2" charset="2"/>
              <a:buChar char="Ø"/>
            </a:pPr>
            <a:r>
              <a:rPr lang="en-US" sz="2800" spc="-5" dirty="0">
                <a:latin typeface="Arial"/>
                <a:cs typeface="Arial"/>
              </a:rPr>
              <a:t>Delayed Exchange with a QI</a:t>
            </a:r>
            <a:endParaRPr lang="en-US" sz="2800" dirty="0">
              <a:latin typeface="Arial"/>
              <a:cs typeface="Arial"/>
            </a:endParaRPr>
          </a:p>
          <a:p>
            <a:pPr marL="474663" indent="-550863">
              <a:lnSpc>
                <a:spcPct val="100000"/>
              </a:lnSpc>
              <a:spcBef>
                <a:spcPts val="395"/>
              </a:spcBef>
              <a:buClr>
                <a:srgbClr val="00B050"/>
              </a:buClr>
              <a:buFont typeface="Wingdings" panose="05000000000000000000" pitchFamily="2" charset="2"/>
              <a:buChar char="Ø"/>
            </a:pPr>
            <a:r>
              <a:rPr lang="en-US" sz="2800" spc="-5" dirty="0">
                <a:latin typeface="Arial"/>
                <a:cs typeface="Arial"/>
              </a:rPr>
              <a:t>Construction or Build-to-Suit (Improvement)</a:t>
            </a:r>
            <a:endParaRPr lang="en-US" sz="2800" dirty="0">
              <a:latin typeface="Arial"/>
              <a:cs typeface="Arial"/>
            </a:endParaRPr>
          </a:p>
          <a:p>
            <a:pPr marL="474663" indent="-550863">
              <a:lnSpc>
                <a:spcPct val="100000"/>
              </a:lnSpc>
              <a:spcBef>
                <a:spcPts val="405"/>
              </a:spcBef>
              <a:buClr>
                <a:srgbClr val="00B050"/>
              </a:buClr>
              <a:buFont typeface="Wingdings" panose="05000000000000000000" pitchFamily="2" charset="2"/>
              <a:buChar char="Ø"/>
            </a:pPr>
            <a:r>
              <a:rPr lang="en-US" sz="2800" spc="-5" dirty="0">
                <a:latin typeface="Arial"/>
                <a:cs typeface="Arial"/>
              </a:rPr>
              <a:t>Reverse</a:t>
            </a:r>
            <a:r>
              <a:rPr lang="en-US" sz="2800" spc="200" dirty="0">
                <a:latin typeface="Arial"/>
                <a:cs typeface="Arial"/>
              </a:rPr>
              <a:t> </a:t>
            </a:r>
            <a:r>
              <a:rPr lang="en-US" sz="2800" dirty="0">
                <a:latin typeface="Arial"/>
                <a:cs typeface="Arial"/>
              </a:rPr>
              <a:t>Exchange</a:t>
            </a:r>
          </a:p>
          <a:p>
            <a:pPr marL="474663" indent="-550863">
              <a:lnSpc>
                <a:spcPct val="100000"/>
              </a:lnSpc>
              <a:spcBef>
                <a:spcPts val="390"/>
              </a:spcBef>
              <a:buClr>
                <a:srgbClr val="00B050"/>
              </a:buClr>
              <a:buFont typeface="Wingdings" panose="05000000000000000000" pitchFamily="2" charset="2"/>
              <a:buChar char="Ø"/>
            </a:pPr>
            <a:r>
              <a:rPr lang="en-US" sz="2800" spc="-5" dirty="0">
                <a:latin typeface="Arial"/>
                <a:cs typeface="Arial"/>
              </a:rPr>
              <a:t>Personal Property</a:t>
            </a:r>
            <a:r>
              <a:rPr lang="en-US" sz="2800" spc="-215" dirty="0">
                <a:latin typeface="Arial"/>
                <a:cs typeface="Arial"/>
              </a:rPr>
              <a:t> </a:t>
            </a:r>
            <a:r>
              <a:rPr lang="en-US" sz="2800" spc="-5" dirty="0">
                <a:latin typeface="Arial"/>
                <a:cs typeface="Arial"/>
              </a:rPr>
              <a:t>Exchange now excluded from 1031 treatment</a:t>
            </a:r>
            <a:endParaRPr lang="en-US" sz="2800" dirty="0">
              <a:latin typeface="Arial"/>
              <a:cs typeface="Arial"/>
            </a:endParaRPr>
          </a:p>
          <a:p>
            <a:endParaRPr lang="en-US" dirty="0"/>
          </a:p>
        </p:txBody>
      </p:sp>
    </p:spTree>
    <p:extLst>
      <p:ext uri="{BB962C8B-B14F-4D97-AF65-F5344CB8AC3E}">
        <p14:creationId xmlns:p14="http://schemas.microsoft.com/office/powerpoint/2010/main" val="2835960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6606"/>
            <a:ext cx="7985760" cy="827217"/>
          </a:xfrm>
          <a:effectLst>
            <a:outerShdw blurRad="50800" dist="50800" dir="5400000" algn="ctr" rotWithShape="0">
              <a:schemeClr val="bg1">
                <a:lumMod val="75000"/>
              </a:schemeClr>
            </a:outerShdw>
          </a:effectLst>
        </p:spPr>
        <p:txBody>
          <a:bodyPr/>
          <a:lstStyle/>
          <a:p>
            <a:r>
              <a:rPr lang="en-US" dirty="0"/>
              <a:t>Time Requirements</a:t>
            </a:r>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19</a:t>
            </a:fld>
            <a:endParaRPr lang="en-US" dirty="0"/>
          </a:p>
        </p:txBody>
      </p:sp>
      <p:sp>
        <p:nvSpPr>
          <p:cNvPr id="8" name="object 2"/>
          <p:cNvSpPr/>
          <p:nvPr/>
        </p:nvSpPr>
        <p:spPr>
          <a:xfrm>
            <a:off x="231648" y="3505200"/>
            <a:ext cx="2133599" cy="2133599"/>
          </a:xfrm>
          <a:prstGeom prst="rect">
            <a:avLst/>
          </a:prstGeom>
          <a:blipFill>
            <a:blip r:embed="rId2" cstate="print"/>
            <a:stretch>
              <a:fillRect/>
            </a:stretch>
          </a:blipFill>
        </p:spPr>
        <p:txBody>
          <a:bodyPr wrap="square" lIns="0" tIns="0" rIns="0" bIns="0" rtlCol="0"/>
          <a:lstStyle/>
          <a:p>
            <a:endParaRPr dirty="0"/>
          </a:p>
        </p:txBody>
      </p:sp>
      <p:sp>
        <p:nvSpPr>
          <p:cNvPr id="9" name="object 4"/>
          <p:cNvSpPr/>
          <p:nvPr/>
        </p:nvSpPr>
        <p:spPr>
          <a:xfrm>
            <a:off x="231648" y="1143131"/>
            <a:ext cx="2130551" cy="2130551"/>
          </a:xfrm>
          <a:prstGeom prst="rect">
            <a:avLst/>
          </a:prstGeom>
          <a:blipFill>
            <a:blip r:embed="rId3" cstate="print"/>
            <a:stretch>
              <a:fillRect/>
            </a:stretch>
          </a:blipFill>
        </p:spPr>
        <p:txBody>
          <a:bodyPr wrap="square" lIns="0" tIns="0" rIns="0" bIns="0" rtlCol="0"/>
          <a:lstStyle/>
          <a:p>
            <a:endParaRPr dirty="0"/>
          </a:p>
        </p:txBody>
      </p:sp>
      <p:sp>
        <p:nvSpPr>
          <p:cNvPr id="10" name="TextBox 9"/>
          <p:cNvSpPr txBox="1"/>
          <p:nvPr/>
        </p:nvSpPr>
        <p:spPr>
          <a:xfrm>
            <a:off x="2819400" y="1524000"/>
            <a:ext cx="5547360" cy="1323439"/>
          </a:xfrm>
          <a:prstGeom prst="rect">
            <a:avLst/>
          </a:prstGeom>
          <a:noFill/>
        </p:spPr>
        <p:txBody>
          <a:bodyPr wrap="square" rtlCol="0">
            <a:spAutoFit/>
          </a:bodyPr>
          <a:lstStyle/>
          <a:p>
            <a:pPr marL="268605" indent="-256540">
              <a:lnSpc>
                <a:spcPct val="100000"/>
              </a:lnSpc>
            </a:pPr>
            <a:r>
              <a:rPr lang="en-US" sz="2000" spc="15" dirty="0">
                <a:solidFill>
                  <a:srgbClr val="00B050"/>
                </a:solidFill>
                <a:latin typeface="Wingdings 3"/>
                <a:cs typeface="Wingdings 3"/>
              </a:rPr>
              <a:t></a:t>
            </a:r>
            <a:r>
              <a:rPr lang="en-US" sz="2000" spc="15" dirty="0">
                <a:solidFill>
                  <a:srgbClr val="00B050"/>
                </a:solidFill>
                <a:latin typeface="Times New Roman"/>
                <a:cs typeface="Times New Roman"/>
              </a:rPr>
              <a:t>  </a:t>
            </a:r>
            <a:r>
              <a:rPr lang="en-US" sz="2000" b="1" spc="-5" dirty="0">
                <a:solidFill>
                  <a:srgbClr val="00B050"/>
                </a:solidFill>
                <a:latin typeface="Arial"/>
                <a:cs typeface="Arial"/>
              </a:rPr>
              <a:t>45 </a:t>
            </a:r>
            <a:r>
              <a:rPr lang="en-US" sz="2000" b="1" spc="-10" dirty="0">
                <a:solidFill>
                  <a:srgbClr val="00B050"/>
                </a:solidFill>
                <a:latin typeface="Arial"/>
                <a:cs typeface="Arial"/>
              </a:rPr>
              <a:t>Day </a:t>
            </a:r>
            <a:r>
              <a:rPr lang="en-US" sz="2000" b="1" spc="-5" dirty="0">
                <a:solidFill>
                  <a:srgbClr val="00B050"/>
                </a:solidFill>
                <a:latin typeface="Arial"/>
                <a:cs typeface="Arial"/>
              </a:rPr>
              <a:t>Identification</a:t>
            </a:r>
            <a:r>
              <a:rPr lang="en-US" sz="2000" b="1" spc="-220" dirty="0">
                <a:solidFill>
                  <a:srgbClr val="00B050"/>
                </a:solidFill>
                <a:latin typeface="Arial"/>
                <a:cs typeface="Arial"/>
              </a:rPr>
              <a:t> </a:t>
            </a:r>
            <a:r>
              <a:rPr lang="en-US" sz="2000" b="1" spc="-5" dirty="0">
                <a:solidFill>
                  <a:srgbClr val="00B050"/>
                </a:solidFill>
                <a:latin typeface="Arial"/>
                <a:cs typeface="Arial"/>
              </a:rPr>
              <a:t>Period:</a:t>
            </a:r>
            <a:endParaRPr lang="en-US" sz="2000" dirty="0">
              <a:solidFill>
                <a:srgbClr val="00B050"/>
              </a:solidFill>
              <a:latin typeface="Arial"/>
              <a:cs typeface="Arial"/>
            </a:endParaRPr>
          </a:p>
          <a:p>
            <a:pPr marL="268605" marR="5080">
              <a:lnSpc>
                <a:spcPct val="100000"/>
              </a:lnSpc>
              <a:spcBef>
                <a:spcPts val="5"/>
              </a:spcBef>
            </a:pPr>
            <a:r>
              <a:rPr lang="en-US" sz="2000" spc="-5" dirty="0"/>
              <a:t>The </a:t>
            </a:r>
            <a:r>
              <a:rPr lang="en-US" sz="2000" spc="-35" dirty="0"/>
              <a:t>taxpayer </a:t>
            </a:r>
            <a:r>
              <a:rPr lang="en-US" sz="2000" spc="-5" dirty="0"/>
              <a:t>must identify potential replacement property(s) by midnight of the 45th day from the date of</a:t>
            </a:r>
            <a:r>
              <a:rPr lang="en-US" sz="2000" spc="35" dirty="0"/>
              <a:t> </a:t>
            </a:r>
            <a:r>
              <a:rPr lang="en-US" sz="2000" spc="-5" dirty="0"/>
              <a:t>sale.</a:t>
            </a:r>
            <a:endParaRPr lang="en-US" sz="2000" dirty="0"/>
          </a:p>
        </p:txBody>
      </p:sp>
      <p:sp>
        <p:nvSpPr>
          <p:cNvPr id="11" name="TextBox 10"/>
          <p:cNvSpPr txBox="1"/>
          <p:nvPr/>
        </p:nvSpPr>
        <p:spPr>
          <a:xfrm>
            <a:off x="2819400" y="3505200"/>
            <a:ext cx="5486400" cy="2523768"/>
          </a:xfrm>
          <a:prstGeom prst="rect">
            <a:avLst/>
          </a:prstGeom>
          <a:noFill/>
        </p:spPr>
        <p:txBody>
          <a:bodyPr wrap="square" rtlCol="0">
            <a:spAutoFit/>
          </a:bodyPr>
          <a:lstStyle/>
          <a:p>
            <a:pPr marL="12700">
              <a:lnSpc>
                <a:spcPct val="100000"/>
              </a:lnSpc>
            </a:pPr>
            <a:r>
              <a:rPr lang="en-US" sz="2000" spc="15" dirty="0">
                <a:solidFill>
                  <a:srgbClr val="00B050"/>
                </a:solidFill>
                <a:latin typeface="Wingdings 3"/>
                <a:cs typeface="Wingdings 3"/>
              </a:rPr>
              <a:t></a:t>
            </a:r>
            <a:r>
              <a:rPr lang="en-US" sz="2000" spc="15" dirty="0">
                <a:solidFill>
                  <a:srgbClr val="00B050"/>
                </a:solidFill>
                <a:latin typeface="Times New Roman"/>
                <a:cs typeface="Times New Roman"/>
              </a:rPr>
              <a:t> </a:t>
            </a:r>
            <a:r>
              <a:rPr lang="en-US" sz="2000" b="1" spc="-5" dirty="0">
                <a:solidFill>
                  <a:srgbClr val="00B050"/>
                </a:solidFill>
                <a:latin typeface="Arial"/>
                <a:cs typeface="Arial"/>
              </a:rPr>
              <a:t>180 </a:t>
            </a:r>
            <a:r>
              <a:rPr lang="en-US" sz="2000" b="1" spc="-10" dirty="0">
                <a:solidFill>
                  <a:srgbClr val="00B050"/>
                </a:solidFill>
                <a:latin typeface="Arial"/>
                <a:cs typeface="Arial"/>
              </a:rPr>
              <a:t>Day </a:t>
            </a:r>
            <a:r>
              <a:rPr lang="en-US" sz="2000" b="1" spc="-5" dirty="0">
                <a:solidFill>
                  <a:srgbClr val="00B050"/>
                </a:solidFill>
                <a:latin typeface="Arial"/>
                <a:cs typeface="Arial"/>
              </a:rPr>
              <a:t>Exchange</a:t>
            </a:r>
            <a:r>
              <a:rPr lang="en-US" sz="2000" b="1" spc="240" dirty="0">
                <a:solidFill>
                  <a:srgbClr val="00B050"/>
                </a:solidFill>
                <a:latin typeface="Arial"/>
                <a:cs typeface="Arial"/>
              </a:rPr>
              <a:t> </a:t>
            </a:r>
            <a:r>
              <a:rPr lang="en-US" sz="2000" b="1" spc="-5" dirty="0">
                <a:solidFill>
                  <a:srgbClr val="00B050"/>
                </a:solidFill>
                <a:latin typeface="Arial"/>
                <a:cs typeface="Arial"/>
              </a:rPr>
              <a:t>Period:</a:t>
            </a:r>
            <a:endParaRPr lang="en-US" sz="2000" dirty="0">
              <a:solidFill>
                <a:srgbClr val="00B050"/>
              </a:solidFill>
              <a:latin typeface="Arial"/>
              <a:cs typeface="Arial"/>
            </a:endParaRPr>
          </a:p>
          <a:p>
            <a:pPr marL="268605" marR="5080">
              <a:lnSpc>
                <a:spcPct val="100000"/>
              </a:lnSpc>
              <a:spcBef>
                <a:spcPts val="5"/>
              </a:spcBef>
            </a:pPr>
            <a:r>
              <a:rPr lang="en-US" sz="2000" spc="-5" dirty="0">
                <a:latin typeface="Arial"/>
                <a:cs typeface="Arial"/>
              </a:rPr>
              <a:t>The </a:t>
            </a:r>
            <a:r>
              <a:rPr lang="en-US" sz="2000" spc="-35" dirty="0">
                <a:latin typeface="Arial"/>
                <a:cs typeface="Arial"/>
              </a:rPr>
              <a:t>taxpayer </a:t>
            </a:r>
            <a:r>
              <a:rPr lang="en-US" sz="2000" spc="-5" dirty="0">
                <a:latin typeface="Arial"/>
                <a:cs typeface="Arial"/>
              </a:rPr>
              <a:t>must acquire the replacement  property by midnight of the 180th </a:t>
            </a:r>
            <a:r>
              <a:rPr lang="en-US" sz="2000" spc="-50" dirty="0">
                <a:latin typeface="Arial"/>
                <a:cs typeface="Arial"/>
              </a:rPr>
              <a:t>day, </a:t>
            </a:r>
            <a:r>
              <a:rPr lang="en-US" sz="2000" spc="-5" dirty="0">
                <a:latin typeface="Arial"/>
                <a:cs typeface="Arial"/>
              </a:rPr>
              <a:t>or the date the </a:t>
            </a:r>
            <a:r>
              <a:rPr lang="en-US" sz="2000" spc="-35" dirty="0">
                <a:latin typeface="Arial"/>
                <a:cs typeface="Arial"/>
              </a:rPr>
              <a:t>taxpayer </a:t>
            </a:r>
            <a:r>
              <a:rPr lang="en-US" sz="2000" spc="-5" dirty="0">
                <a:latin typeface="Arial"/>
                <a:cs typeface="Arial"/>
              </a:rPr>
              <a:t>must file its tax return (including extensions) for the year of the transfer of the relinquished </a:t>
            </a:r>
            <a:r>
              <a:rPr lang="en-US" sz="2000" spc="-25" dirty="0">
                <a:latin typeface="Arial"/>
                <a:cs typeface="Arial"/>
              </a:rPr>
              <a:t>property, </a:t>
            </a:r>
            <a:r>
              <a:rPr lang="en-US" sz="2000" spc="-5" dirty="0">
                <a:latin typeface="Arial"/>
                <a:cs typeface="Arial"/>
              </a:rPr>
              <a:t>whichever is</a:t>
            </a:r>
            <a:r>
              <a:rPr lang="en-US" sz="2000" spc="-50" dirty="0">
                <a:latin typeface="Arial"/>
                <a:cs typeface="Arial"/>
              </a:rPr>
              <a:t> </a:t>
            </a:r>
            <a:r>
              <a:rPr lang="en-US" sz="2000" spc="-20" dirty="0">
                <a:latin typeface="Arial"/>
                <a:cs typeface="Arial"/>
              </a:rPr>
              <a:t>earlier.</a:t>
            </a:r>
            <a:endParaRPr lang="en-US" sz="2000" dirty="0">
              <a:latin typeface="Arial"/>
              <a:cs typeface="Arial"/>
            </a:endParaRPr>
          </a:p>
          <a:p>
            <a:endParaRPr lang="en-US" dirty="0"/>
          </a:p>
        </p:txBody>
      </p:sp>
    </p:spTree>
    <p:extLst>
      <p:ext uri="{BB962C8B-B14F-4D97-AF65-F5344CB8AC3E}">
        <p14:creationId xmlns:p14="http://schemas.microsoft.com/office/powerpoint/2010/main" val="412028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A0DC-7A44-405D-B989-5F1EA54B583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F24378-2567-41FA-BDA9-76073F209527}"/>
              </a:ext>
            </a:extLst>
          </p:cNvPr>
          <p:cNvPicPr>
            <a:picLocks noChangeAspect="1"/>
          </p:cNvPicPr>
          <p:nvPr/>
        </p:nvPicPr>
        <p:blipFill>
          <a:blip r:embed="rId2"/>
          <a:stretch>
            <a:fillRect/>
          </a:stretch>
        </p:blipFill>
        <p:spPr>
          <a:xfrm>
            <a:off x="1195" y="0"/>
            <a:ext cx="9141610" cy="6858000"/>
          </a:xfrm>
          <a:prstGeom prst="rect">
            <a:avLst/>
          </a:prstGeom>
        </p:spPr>
      </p:pic>
    </p:spTree>
    <p:extLst>
      <p:ext uri="{BB962C8B-B14F-4D97-AF65-F5344CB8AC3E}">
        <p14:creationId xmlns:p14="http://schemas.microsoft.com/office/powerpoint/2010/main" val="3813668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543800" cy="827217"/>
          </a:xfrm>
        </p:spPr>
        <p:txBody>
          <a:bodyPr anchor="b">
            <a:normAutofit/>
          </a:bodyPr>
          <a:lstStyle/>
          <a:p>
            <a:r>
              <a:rPr lang="en-US" dirty="0"/>
              <a:t>Identification Rules</a:t>
            </a:r>
          </a:p>
        </p:txBody>
      </p:sp>
      <p:sp>
        <p:nvSpPr>
          <p:cNvPr id="4" name="Slide Number Placeholder 3"/>
          <p:cNvSpPr>
            <a:spLocks noGrp="1"/>
          </p:cNvSpPr>
          <p:nvPr>
            <p:ph type="sldNum" sz="quarter" idx="12"/>
          </p:nvPr>
        </p:nvSpPr>
        <p:spPr>
          <a:xfrm>
            <a:off x="7921982" y="6492875"/>
            <a:ext cx="984019" cy="365125"/>
          </a:xfrm>
        </p:spPr>
        <p:txBody>
          <a:bodyPr anchor="ctr">
            <a:normAutofit/>
          </a:bodyPr>
          <a:lstStyle/>
          <a:p>
            <a:pPr>
              <a:spcAft>
                <a:spcPts val="600"/>
              </a:spcAft>
              <a:defRPr/>
            </a:pPr>
            <a:fld id="{F361E732-BA25-4F0E-B994-F1EF86B081A8}" type="slidenum">
              <a:rPr lang="en-US" smtClean="0"/>
              <a:pPr>
                <a:spcAft>
                  <a:spcPts val="600"/>
                </a:spcAft>
                <a:defRPr/>
              </a:pPr>
              <a:t>20</a:t>
            </a:fld>
            <a:endParaRPr lang="en-US"/>
          </a:p>
        </p:txBody>
      </p:sp>
      <p:graphicFrame>
        <p:nvGraphicFramePr>
          <p:cNvPr id="6" name="Content Placeholder 2">
            <a:extLst>
              <a:ext uri="{FF2B5EF4-FFF2-40B4-BE49-F238E27FC236}">
                <a16:creationId xmlns:a16="http://schemas.microsoft.com/office/drawing/2014/main" id="{496488B2-F972-42ED-8F21-1949262F54D8}"/>
              </a:ext>
            </a:extLst>
          </p:cNvPr>
          <p:cNvGraphicFramePr>
            <a:graphicFrameLocks noGrp="1"/>
          </p:cNvGraphicFramePr>
          <p:nvPr>
            <p:ph idx="1"/>
            <p:extLst>
              <p:ext uri="{D42A27DB-BD31-4B8C-83A1-F6EECF244321}">
                <p14:modId xmlns:p14="http://schemas.microsoft.com/office/powerpoint/2010/main" val="2309943657"/>
              </p:ext>
            </p:extLst>
          </p:nvPr>
        </p:nvGraphicFramePr>
        <p:xfrm>
          <a:off x="822959" y="1257695"/>
          <a:ext cx="7543801" cy="461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4190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543800" cy="827217"/>
          </a:xfrm>
        </p:spPr>
        <p:txBody>
          <a:bodyPr anchor="b">
            <a:normAutofit/>
          </a:bodyPr>
          <a:lstStyle/>
          <a:p>
            <a:r>
              <a:rPr lang="en-US" dirty="0"/>
              <a:t>Tax Reporting for 1031 Exchanges</a:t>
            </a:r>
          </a:p>
        </p:txBody>
      </p:sp>
      <p:sp>
        <p:nvSpPr>
          <p:cNvPr id="4" name="Slide Number Placeholder 3"/>
          <p:cNvSpPr>
            <a:spLocks noGrp="1"/>
          </p:cNvSpPr>
          <p:nvPr>
            <p:ph type="sldNum" sz="quarter" idx="12"/>
          </p:nvPr>
        </p:nvSpPr>
        <p:spPr>
          <a:xfrm>
            <a:off x="7921982" y="6492875"/>
            <a:ext cx="984019" cy="365125"/>
          </a:xfrm>
        </p:spPr>
        <p:txBody>
          <a:bodyPr anchor="ctr">
            <a:normAutofit/>
          </a:bodyPr>
          <a:lstStyle/>
          <a:p>
            <a:pPr>
              <a:spcAft>
                <a:spcPts val="600"/>
              </a:spcAft>
              <a:defRPr/>
            </a:pPr>
            <a:fld id="{F361E732-BA25-4F0E-B994-F1EF86B081A8}" type="slidenum">
              <a:rPr lang="en-US" smtClean="0"/>
              <a:pPr>
                <a:spcAft>
                  <a:spcPts val="600"/>
                </a:spcAft>
                <a:defRPr/>
              </a:pPr>
              <a:t>21</a:t>
            </a:fld>
            <a:endParaRPr lang="en-US"/>
          </a:p>
        </p:txBody>
      </p:sp>
      <p:graphicFrame>
        <p:nvGraphicFramePr>
          <p:cNvPr id="6" name="Content Placeholder 2">
            <a:extLst>
              <a:ext uri="{FF2B5EF4-FFF2-40B4-BE49-F238E27FC236}">
                <a16:creationId xmlns:a16="http://schemas.microsoft.com/office/drawing/2014/main" id="{B97CB5CE-589F-4A82-9BD6-C1E275BDB759}"/>
              </a:ext>
            </a:extLst>
          </p:cNvPr>
          <p:cNvGraphicFramePr>
            <a:graphicFrameLocks noGrp="1"/>
          </p:cNvGraphicFramePr>
          <p:nvPr>
            <p:ph idx="1"/>
            <p:extLst>
              <p:ext uri="{D42A27DB-BD31-4B8C-83A1-F6EECF244321}">
                <p14:modId xmlns:p14="http://schemas.microsoft.com/office/powerpoint/2010/main" val="592958414"/>
              </p:ext>
            </p:extLst>
          </p:nvPr>
        </p:nvGraphicFramePr>
        <p:xfrm>
          <a:off x="822959" y="1257695"/>
          <a:ext cx="7543801" cy="4611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2986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91400" cy="1219200"/>
          </a:xfrm>
        </p:spPr>
        <p:txBody>
          <a:bodyPr>
            <a:normAutofit/>
          </a:bodyPr>
          <a:lstStyle/>
          <a:p>
            <a:r>
              <a:rPr lang="en-US" dirty="0">
                <a:solidFill>
                  <a:prstClr val="black"/>
                </a:solidFill>
              </a:rPr>
              <a:t>Role of the Qualified Intermediary</a:t>
            </a:r>
            <a:br>
              <a:rPr lang="en-US" dirty="0">
                <a:solidFill>
                  <a:prstClr val="black"/>
                </a:solidFill>
              </a:rPr>
            </a:br>
            <a:r>
              <a:rPr lang="en-US" dirty="0">
                <a:solidFill>
                  <a:prstClr val="black"/>
                </a:solidFill>
              </a:rPr>
              <a:t>Safe Harbor Delayed Exchange</a:t>
            </a:r>
            <a:endParaRPr lang="en-US" dirty="0"/>
          </a:p>
        </p:txBody>
      </p:sp>
      <p:pic>
        <p:nvPicPr>
          <p:cNvPr id="5" name="Content Placeholder 4"/>
          <p:cNvPicPr>
            <a:picLocks noGrp="1" noChangeAspect="1"/>
          </p:cNvPicPr>
          <p:nvPr>
            <p:ph idx="1"/>
          </p:nvPr>
        </p:nvPicPr>
        <p:blipFill>
          <a:blip r:embed="rId3"/>
          <a:stretch>
            <a:fillRect/>
          </a:stretch>
        </p:blipFill>
        <p:spPr>
          <a:xfrm>
            <a:off x="1676400" y="1098715"/>
            <a:ext cx="5334000" cy="4505158"/>
          </a:xfrm>
          <a:prstGeom prst="rect">
            <a:avLst/>
          </a:prstGeom>
        </p:spPr>
      </p:pic>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22</a:t>
            </a:fld>
            <a:endParaRPr lang="en-US" dirty="0"/>
          </a:p>
        </p:txBody>
      </p:sp>
      <p:pic>
        <p:nvPicPr>
          <p:cNvPr id="8" name="Picture 7"/>
          <p:cNvPicPr>
            <a:picLocks noChangeAspect="1"/>
          </p:cNvPicPr>
          <p:nvPr/>
        </p:nvPicPr>
        <p:blipFill>
          <a:blip r:embed="rId4"/>
          <a:stretch>
            <a:fillRect/>
          </a:stretch>
        </p:blipFill>
        <p:spPr>
          <a:xfrm>
            <a:off x="1447800" y="4724400"/>
            <a:ext cx="7084166" cy="518205"/>
          </a:xfrm>
          <a:prstGeom prst="rect">
            <a:avLst/>
          </a:prstGeom>
        </p:spPr>
      </p:pic>
    </p:spTree>
    <p:extLst>
      <p:ext uri="{BB962C8B-B14F-4D97-AF65-F5344CB8AC3E}">
        <p14:creationId xmlns:p14="http://schemas.microsoft.com/office/powerpoint/2010/main" val="1691828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543800" cy="827217"/>
          </a:xfrm>
        </p:spPr>
        <p:txBody>
          <a:bodyPr anchor="b">
            <a:normAutofit/>
          </a:bodyPr>
          <a:lstStyle/>
          <a:p>
            <a:r>
              <a:rPr lang="en-US" dirty="0"/>
              <a:t>Benefits of 1031 Exchange</a:t>
            </a:r>
          </a:p>
        </p:txBody>
      </p:sp>
      <p:sp>
        <p:nvSpPr>
          <p:cNvPr id="4" name="Slide Number Placeholder 3"/>
          <p:cNvSpPr>
            <a:spLocks noGrp="1"/>
          </p:cNvSpPr>
          <p:nvPr>
            <p:ph type="sldNum" sz="quarter" idx="12"/>
          </p:nvPr>
        </p:nvSpPr>
        <p:spPr>
          <a:xfrm>
            <a:off x="7921982" y="6492875"/>
            <a:ext cx="984019" cy="365125"/>
          </a:xfrm>
        </p:spPr>
        <p:txBody>
          <a:bodyPr anchor="ctr">
            <a:normAutofit/>
          </a:bodyPr>
          <a:lstStyle/>
          <a:p>
            <a:pPr>
              <a:spcAft>
                <a:spcPts val="600"/>
              </a:spcAft>
              <a:defRPr/>
            </a:pPr>
            <a:fld id="{F361E732-BA25-4F0E-B994-F1EF86B081A8}" type="slidenum">
              <a:rPr lang="en-US" smtClean="0"/>
              <a:pPr>
                <a:spcAft>
                  <a:spcPts val="600"/>
                </a:spcAft>
                <a:defRPr/>
              </a:pPr>
              <a:t>23</a:t>
            </a:fld>
            <a:endParaRPr lang="en-US"/>
          </a:p>
        </p:txBody>
      </p:sp>
      <p:graphicFrame>
        <p:nvGraphicFramePr>
          <p:cNvPr id="7" name="object 2">
            <a:extLst>
              <a:ext uri="{FF2B5EF4-FFF2-40B4-BE49-F238E27FC236}">
                <a16:creationId xmlns:a16="http://schemas.microsoft.com/office/drawing/2014/main" id="{E9B053A6-637E-4B81-808E-E03FF71E6B4F}"/>
              </a:ext>
            </a:extLst>
          </p:cNvPr>
          <p:cNvGraphicFramePr>
            <a:graphicFrameLocks noGrp="1"/>
          </p:cNvGraphicFramePr>
          <p:nvPr>
            <p:ph idx="1"/>
            <p:extLst>
              <p:ext uri="{D42A27DB-BD31-4B8C-83A1-F6EECF244321}">
                <p14:modId xmlns:p14="http://schemas.microsoft.com/office/powerpoint/2010/main" val="1016667531"/>
              </p:ext>
            </p:extLst>
          </p:nvPr>
        </p:nvGraphicFramePr>
        <p:xfrm>
          <a:off x="822959" y="1113823"/>
          <a:ext cx="7543801" cy="4677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5505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543800" cy="827217"/>
          </a:xfrm>
        </p:spPr>
        <p:txBody>
          <a:bodyPr anchor="b">
            <a:normAutofit/>
          </a:bodyPr>
          <a:lstStyle/>
          <a:p>
            <a:r>
              <a:rPr lang="en-US" dirty="0"/>
              <a:t>Vacation Homes</a:t>
            </a:r>
          </a:p>
        </p:txBody>
      </p:sp>
      <p:sp>
        <p:nvSpPr>
          <p:cNvPr id="3" name="Slide Number Placeholder 2"/>
          <p:cNvSpPr>
            <a:spLocks noGrp="1"/>
          </p:cNvSpPr>
          <p:nvPr>
            <p:ph type="sldNum" sz="quarter" idx="12"/>
          </p:nvPr>
        </p:nvSpPr>
        <p:spPr>
          <a:xfrm>
            <a:off x="7921982" y="6492875"/>
            <a:ext cx="984019" cy="365125"/>
          </a:xfrm>
        </p:spPr>
        <p:txBody>
          <a:bodyPr anchor="ctr">
            <a:normAutofit/>
          </a:bodyPr>
          <a:lstStyle/>
          <a:p>
            <a:pPr>
              <a:spcAft>
                <a:spcPts val="600"/>
              </a:spcAft>
              <a:defRPr/>
            </a:pPr>
            <a:fld id="{F361E732-BA25-4F0E-B994-F1EF86B081A8}" type="slidenum">
              <a:rPr lang="en-US" smtClean="0"/>
              <a:pPr>
                <a:spcAft>
                  <a:spcPts val="600"/>
                </a:spcAft>
                <a:defRPr/>
              </a:pPr>
              <a:t>24</a:t>
            </a:fld>
            <a:endParaRPr lang="en-US"/>
          </a:p>
        </p:txBody>
      </p:sp>
      <p:graphicFrame>
        <p:nvGraphicFramePr>
          <p:cNvPr id="6" name="Content Placeholder 3">
            <a:extLst>
              <a:ext uri="{FF2B5EF4-FFF2-40B4-BE49-F238E27FC236}">
                <a16:creationId xmlns:a16="http://schemas.microsoft.com/office/drawing/2014/main" id="{130C520D-E49D-4D44-91CA-3B29559ECBD9}"/>
              </a:ext>
            </a:extLst>
          </p:cNvPr>
          <p:cNvGraphicFramePr>
            <a:graphicFrameLocks noGrp="1"/>
          </p:cNvGraphicFramePr>
          <p:nvPr>
            <p:ph idx="1"/>
            <p:extLst>
              <p:ext uri="{D42A27DB-BD31-4B8C-83A1-F6EECF244321}">
                <p14:modId xmlns:p14="http://schemas.microsoft.com/office/powerpoint/2010/main" val="360389703"/>
              </p:ext>
            </p:extLst>
          </p:nvPr>
        </p:nvGraphicFramePr>
        <p:xfrm>
          <a:off x="822959" y="1257695"/>
          <a:ext cx="7543801" cy="461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779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Code §121</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25</a:t>
            </a:fld>
            <a:endParaRPr lang="en-US" dirty="0"/>
          </a:p>
        </p:txBody>
      </p:sp>
      <p:sp>
        <p:nvSpPr>
          <p:cNvPr id="4" name="Content Placeholder 3"/>
          <p:cNvSpPr>
            <a:spLocks noGrp="1"/>
          </p:cNvSpPr>
          <p:nvPr>
            <p:ph idx="1"/>
          </p:nvPr>
        </p:nvSpPr>
        <p:spPr/>
        <p:txBody>
          <a:bodyPr/>
          <a:lstStyle/>
          <a:p>
            <a:pPr marL="474663" marR="5080" indent="-474663">
              <a:lnSpc>
                <a:spcPct val="100000"/>
              </a:lnSpc>
              <a:buClr>
                <a:srgbClr val="00B050"/>
              </a:buClr>
              <a:buFont typeface="Wingdings" panose="05000000000000000000" pitchFamily="2" charset="2"/>
              <a:buChar char="Ø"/>
            </a:pPr>
            <a:r>
              <a:rPr lang="en-US" sz="2400" spc="-5" dirty="0">
                <a:latin typeface="Arial"/>
                <a:cs typeface="Arial"/>
              </a:rPr>
              <a:t>Married </a:t>
            </a:r>
            <a:r>
              <a:rPr lang="en-US" sz="2400" dirty="0">
                <a:latin typeface="Arial"/>
                <a:cs typeface="Arial"/>
              </a:rPr>
              <a:t>taxpayers, filing </a:t>
            </a:r>
            <a:r>
              <a:rPr lang="en-US" sz="2400" spc="-5" dirty="0">
                <a:latin typeface="Arial"/>
                <a:cs typeface="Arial"/>
              </a:rPr>
              <a:t>a joint </a:t>
            </a:r>
            <a:r>
              <a:rPr lang="en-US" sz="2400" dirty="0">
                <a:latin typeface="Arial"/>
                <a:cs typeface="Arial"/>
              </a:rPr>
              <a:t>return, </a:t>
            </a:r>
            <a:r>
              <a:rPr lang="en-US" sz="2400" spc="-5" dirty="0">
                <a:latin typeface="Arial"/>
                <a:cs typeface="Arial"/>
              </a:rPr>
              <a:t>can exclude</a:t>
            </a:r>
            <a:r>
              <a:rPr lang="en-US" sz="2400" dirty="0">
                <a:latin typeface="Arial"/>
                <a:cs typeface="Arial"/>
              </a:rPr>
              <a:t> </a:t>
            </a:r>
            <a:r>
              <a:rPr lang="en-US" sz="2400" spc="-5" dirty="0">
                <a:latin typeface="Arial"/>
                <a:cs typeface="Arial"/>
              </a:rPr>
              <a:t>up</a:t>
            </a:r>
            <a:r>
              <a:rPr lang="en-US" sz="2400" spc="-15" dirty="0">
                <a:latin typeface="Arial"/>
                <a:cs typeface="Arial"/>
              </a:rPr>
              <a:t> </a:t>
            </a:r>
            <a:r>
              <a:rPr lang="en-US" sz="2400" dirty="0">
                <a:latin typeface="Arial"/>
                <a:cs typeface="Arial"/>
              </a:rPr>
              <a:t>to </a:t>
            </a:r>
            <a:r>
              <a:rPr lang="en-US" sz="2400" spc="-5" dirty="0">
                <a:latin typeface="Arial"/>
                <a:cs typeface="Arial"/>
              </a:rPr>
              <a:t>$500,000. Single filers </a:t>
            </a:r>
            <a:r>
              <a:rPr lang="en-US" sz="2400" dirty="0">
                <a:latin typeface="Arial"/>
                <a:cs typeface="Arial"/>
              </a:rPr>
              <a:t>can exclude </a:t>
            </a:r>
            <a:r>
              <a:rPr lang="en-US" sz="2400" spc="-5" dirty="0">
                <a:latin typeface="Arial"/>
                <a:cs typeface="Arial"/>
              </a:rPr>
              <a:t>up</a:t>
            </a:r>
            <a:r>
              <a:rPr lang="en-US" sz="2400" spc="-15" dirty="0">
                <a:latin typeface="Arial"/>
                <a:cs typeface="Arial"/>
              </a:rPr>
              <a:t> </a:t>
            </a:r>
            <a:r>
              <a:rPr lang="en-US" sz="2400" dirty="0">
                <a:latin typeface="Arial"/>
                <a:cs typeface="Arial"/>
              </a:rPr>
              <a:t>to </a:t>
            </a:r>
            <a:r>
              <a:rPr lang="en-US" sz="2400" spc="-5" dirty="0">
                <a:latin typeface="Arial"/>
                <a:cs typeface="Arial"/>
              </a:rPr>
              <a:t>$250,000.</a:t>
            </a:r>
            <a:endParaRPr lang="en-US" sz="2400" dirty="0">
              <a:latin typeface="Arial"/>
              <a:cs typeface="Arial"/>
            </a:endParaRPr>
          </a:p>
          <a:p>
            <a:pPr marL="474663" indent="-474663">
              <a:lnSpc>
                <a:spcPct val="100000"/>
              </a:lnSpc>
              <a:spcBef>
                <a:spcPts val="395"/>
              </a:spcBef>
              <a:buClr>
                <a:srgbClr val="00B050"/>
              </a:buClr>
              <a:buFont typeface="Wingdings" panose="05000000000000000000" pitchFamily="2" charset="2"/>
              <a:buChar char="Ø"/>
            </a:pPr>
            <a:r>
              <a:rPr lang="en-US" sz="2400" spc="-5" dirty="0">
                <a:latin typeface="Arial"/>
                <a:cs typeface="Arial"/>
              </a:rPr>
              <a:t>Gains in </a:t>
            </a:r>
            <a:r>
              <a:rPr lang="en-US" sz="2400" dirty="0">
                <a:latin typeface="Arial"/>
                <a:cs typeface="Arial"/>
              </a:rPr>
              <a:t>excess </a:t>
            </a:r>
            <a:r>
              <a:rPr lang="en-US" sz="2400" spc="-5" dirty="0">
                <a:latin typeface="Arial"/>
                <a:cs typeface="Arial"/>
              </a:rPr>
              <a:t>of $500,000 are </a:t>
            </a:r>
            <a:r>
              <a:rPr lang="en-US" sz="2400" dirty="0">
                <a:latin typeface="Arial"/>
                <a:cs typeface="Arial"/>
              </a:rPr>
              <a:t>subject to</a:t>
            </a:r>
            <a:r>
              <a:rPr lang="en-US" sz="2400" spc="-265" dirty="0">
                <a:latin typeface="Arial"/>
                <a:cs typeface="Arial"/>
              </a:rPr>
              <a:t> </a:t>
            </a:r>
            <a:r>
              <a:rPr lang="en-US" sz="2400" dirty="0">
                <a:latin typeface="Arial"/>
                <a:cs typeface="Arial"/>
              </a:rPr>
              <a:t>tax.</a:t>
            </a:r>
          </a:p>
          <a:p>
            <a:pPr marL="474663" marR="98425" indent="-474663">
              <a:lnSpc>
                <a:spcPct val="100000"/>
              </a:lnSpc>
              <a:spcBef>
                <a:spcPts val="395"/>
              </a:spcBef>
              <a:buClr>
                <a:srgbClr val="00B050"/>
              </a:buClr>
              <a:buFont typeface="Wingdings" panose="05000000000000000000" pitchFamily="2" charset="2"/>
              <a:buChar char="Ø"/>
            </a:pPr>
            <a:r>
              <a:rPr lang="en-US" sz="2400" spc="-10" dirty="0">
                <a:latin typeface="Arial"/>
                <a:cs typeface="Arial"/>
              </a:rPr>
              <a:t>Home </a:t>
            </a:r>
            <a:r>
              <a:rPr lang="en-US" sz="2400" spc="-5" dirty="0">
                <a:latin typeface="Arial"/>
                <a:cs typeface="Arial"/>
              </a:rPr>
              <a:t>must be primary residence of both </a:t>
            </a:r>
            <a:r>
              <a:rPr lang="en-US" sz="2400" dirty="0">
                <a:latin typeface="Arial"/>
                <a:cs typeface="Arial"/>
              </a:rPr>
              <a:t>spouses for </a:t>
            </a:r>
            <a:r>
              <a:rPr lang="en-US" sz="2400" spc="-5" dirty="0">
                <a:latin typeface="Arial"/>
                <a:cs typeface="Arial"/>
              </a:rPr>
              <a:t>2 </a:t>
            </a:r>
            <a:r>
              <a:rPr lang="en-US" sz="2400" dirty="0">
                <a:latin typeface="Arial"/>
                <a:cs typeface="Arial"/>
              </a:rPr>
              <a:t>of </a:t>
            </a:r>
            <a:r>
              <a:rPr lang="en-US" sz="2400" spc="-5" dirty="0">
                <a:latin typeface="Arial"/>
                <a:cs typeface="Arial"/>
              </a:rPr>
              <a:t>the </a:t>
            </a:r>
            <a:r>
              <a:rPr lang="en-US" sz="2400" dirty="0">
                <a:latin typeface="Arial"/>
                <a:cs typeface="Arial"/>
              </a:rPr>
              <a:t>last </a:t>
            </a:r>
            <a:r>
              <a:rPr lang="en-US" sz="2400" spc="-5" dirty="0">
                <a:latin typeface="Arial"/>
                <a:cs typeface="Arial"/>
              </a:rPr>
              <a:t>5</a:t>
            </a:r>
            <a:r>
              <a:rPr lang="en-US" sz="2400" spc="-55" dirty="0">
                <a:latin typeface="Arial"/>
                <a:cs typeface="Arial"/>
              </a:rPr>
              <a:t> </a:t>
            </a:r>
            <a:r>
              <a:rPr lang="en-US" sz="2400" spc="-5" dirty="0">
                <a:latin typeface="Arial"/>
                <a:cs typeface="Arial"/>
              </a:rPr>
              <a:t>years.</a:t>
            </a:r>
            <a:endParaRPr lang="en-US" sz="2400" dirty="0">
              <a:latin typeface="Arial"/>
              <a:cs typeface="Arial"/>
            </a:endParaRPr>
          </a:p>
          <a:p>
            <a:pPr marL="474663" indent="-474663">
              <a:lnSpc>
                <a:spcPct val="100000"/>
              </a:lnSpc>
              <a:spcBef>
                <a:spcPts val="405"/>
              </a:spcBef>
              <a:buClr>
                <a:srgbClr val="00B050"/>
              </a:buClr>
              <a:buFont typeface="Wingdings" panose="05000000000000000000" pitchFamily="2" charset="2"/>
              <a:buChar char="Ø"/>
            </a:pPr>
            <a:r>
              <a:rPr lang="en-US" sz="2400" spc="-5" dirty="0">
                <a:latin typeface="Arial"/>
                <a:cs typeface="Arial"/>
              </a:rPr>
              <a:t>§121 </a:t>
            </a:r>
            <a:r>
              <a:rPr lang="en-US" sz="2400" dirty="0">
                <a:latin typeface="Arial"/>
                <a:cs typeface="Arial"/>
              </a:rPr>
              <a:t>exclusion </a:t>
            </a:r>
            <a:r>
              <a:rPr lang="en-US" sz="2400" spc="-5" dirty="0">
                <a:latin typeface="Arial"/>
                <a:cs typeface="Arial"/>
              </a:rPr>
              <a:t>available once every two</a:t>
            </a:r>
            <a:r>
              <a:rPr lang="en-US" sz="2400" spc="-245" dirty="0">
                <a:latin typeface="Arial"/>
                <a:cs typeface="Arial"/>
              </a:rPr>
              <a:t> </a:t>
            </a:r>
            <a:r>
              <a:rPr lang="en-US" sz="2400" dirty="0">
                <a:latin typeface="Arial"/>
                <a:cs typeface="Arial"/>
              </a:rPr>
              <a:t>years.</a:t>
            </a:r>
          </a:p>
          <a:p>
            <a:pPr marL="474663" indent="-474663">
              <a:lnSpc>
                <a:spcPct val="100000"/>
              </a:lnSpc>
              <a:spcBef>
                <a:spcPts val="390"/>
              </a:spcBef>
              <a:buClr>
                <a:srgbClr val="00B050"/>
              </a:buClr>
              <a:buFont typeface="Wingdings" panose="05000000000000000000" pitchFamily="2" charset="2"/>
              <a:buChar char="Ø"/>
            </a:pPr>
            <a:r>
              <a:rPr lang="en-US" sz="2400" spc="15" dirty="0">
                <a:latin typeface="Times New Roman"/>
                <a:cs typeface="Times New Roman"/>
              </a:rPr>
              <a:t> </a:t>
            </a:r>
            <a:r>
              <a:rPr lang="en-US" sz="2400" spc="-15" dirty="0">
                <a:latin typeface="Arial"/>
                <a:cs typeface="Arial"/>
              </a:rPr>
              <a:t>Vacation/second </a:t>
            </a:r>
            <a:r>
              <a:rPr lang="en-US" sz="2400" spc="-5" dirty="0">
                <a:latin typeface="Arial"/>
                <a:cs typeface="Arial"/>
              </a:rPr>
              <a:t>homes do not</a:t>
            </a:r>
            <a:r>
              <a:rPr lang="en-US" sz="2400" spc="-245" dirty="0">
                <a:latin typeface="Arial"/>
                <a:cs typeface="Arial"/>
              </a:rPr>
              <a:t> </a:t>
            </a:r>
            <a:r>
              <a:rPr lang="en-US" sz="2400" spc="-5" dirty="0">
                <a:latin typeface="Arial"/>
                <a:cs typeface="Arial"/>
              </a:rPr>
              <a:t>qualify.</a:t>
            </a:r>
            <a:endParaRPr lang="en-US" sz="2400" dirty="0">
              <a:latin typeface="Arial"/>
              <a:cs typeface="Arial"/>
            </a:endParaRPr>
          </a:p>
          <a:p>
            <a:endParaRPr lang="en-US" dirty="0"/>
          </a:p>
        </p:txBody>
      </p:sp>
    </p:spTree>
    <p:extLst>
      <p:ext uri="{BB962C8B-B14F-4D97-AF65-F5344CB8AC3E}">
        <p14:creationId xmlns:p14="http://schemas.microsoft.com/office/powerpoint/2010/main" val="55833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normAutofit fontScale="90000"/>
          </a:bodyPr>
          <a:lstStyle/>
          <a:p>
            <a:r>
              <a:rPr lang="en-US" dirty="0"/>
              <a:t>Combining Sections 121 &amp; 1031        Revenue Procedure 2005-14</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26</a:t>
            </a:fld>
            <a:endParaRPr lang="en-US" dirty="0"/>
          </a:p>
        </p:txBody>
      </p:sp>
      <p:sp>
        <p:nvSpPr>
          <p:cNvPr id="4" name="Content Placeholder 3"/>
          <p:cNvSpPr>
            <a:spLocks noGrp="1"/>
          </p:cNvSpPr>
          <p:nvPr>
            <p:ph idx="1"/>
          </p:nvPr>
        </p:nvSpPr>
        <p:spPr>
          <a:xfrm>
            <a:off x="822959" y="1474203"/>
            <a:ext cx="7543801" cy="4611399"/>
          </a:xfrm>
        </p:spPr>
        <p:txBody>
          <a:bodyPr/>
          <a:lstStyle/>
          <a:p>
            <a:pPr marL="457200" marR="252729" indent="-444500">
              <a:lnSpc>
                <a:spcPct val="100000"/>
              </a:lnSpc>
              <a:buClr>
                <a:srgbClr val="00B050"/>
              </a:buClr>
              <a:buFont typeface="Wingdings" panose="05000000000000000000" pitchFamily="2" charset="2"/>
              <a:buChar char="Ø"/>
            </a:pPr>
            <a:r>
              <a:rPr lang="en-US" sz="2400" spc="-80" dirty="0">
                <a:latin typeface="Arial"/>
                <a:cs typeface="Arial"/>
              </a:rPr>
              <a:t>Take </a:t>
            </a:r>
            <a:r>
              <a:rPr lang="en-US" sz="2400" dirty="0">
                <a:latin typeface="Arial"/>
                <a:cs typeface="Arial"/>
              </a:rPr>
              <a:t>advantage of </a:t>
            </a:r>
            <a:r>
              <a:rPr lang="en-US" sz="2400" spc="-5" dirty="0">
                <a:latin typeface="Arial"/>
                <a:cs typeface="Arial"/>
              </a:rPr>
              <a:t>§121 </a:t>
            </a:r>
            <a:r>
              <a:rPr lang="en-US" sz="2400" dirty="0">
                <a:latin typeface="Arial"/>
                <a:cs typeface="Arial"/>
              </a:rPr>
              <a:t>(tax exclusion </a:t>
            </a:r>
            <a:r>
              <a:rPr lang="en-US" sz="2400" spc="-5" dirty="0">
                <a:latin typeface="Arial"/>
                <a:cs typeface="Arial"/>
              </a:rPr>
              <a:t>on a primary </a:t>
            </a:r>
            <a:r>
              <a:rPr lang="en-US" sz="2400" dirty="0">
                <a:latin typeface="Arial"/>
                <a:cs typeface="Arial"/>
              </a:rPr>
              <a:t>residence) </a:t>
            </a:r>
            <a:r>
              <a:rPr lang="en-US" sz="2400" spc="-5" dirty="0">
                <a:latin typeface="Arial"/>
                <a:cs typeface="Arial"/>
              </a:rPr>
              <a:t>and §1031 </a:t>
            </a:r>
            <a:r>
              <a:rPr lang="en-US" sz="2400" dirty="0">
                <a:latin typeface="Arial"/>
                <a:cs typeface="Arial"/>
              </a:rPr>
              <a:t>(tax </a:t>
            </a:r>
            <a:r>
              <a:rPr lang="en-US" sz="2400" spc="-5" dirty="0">
                <a:latin typeface="Arial"/>
                <a:cs typeface="Arial"/>
              </a:rPr>
              <a:t>deferred  </a:t>
            </a:r>
            <a:r>
              <a:rPr lang="en-US" sz="2400" dirty="0">
                <a:latin typeface="Arial"/>
                <a:cs typeface="Arial"/>
              </a:rPr>
              <a:t>exchange treatment) </a:t>
            </a:r>
            <a:r>
              <a:rPr lang="en-US" sz="2400" spc="-5" dirty="0">
                <a:latin typeface="Arial"/>
                <a:cs typeface="Arial"/>
              </a:rPr>
              <a:t>when a property was a  primary </a:t>
            </a:r>
            <a:r>
              <a:rPr lang="en-US" sz="2400" dirty="0">
                <a:latin typeface="Arial"/>
                <a:cs typeface="Arial"/>
              </a:rPr>
              <a:t>residence for </a:t>
            </a:r>
            <a:r>
              <a:rPr lang="en-US" sz="2400" spc="-5" dirty="0">
                <a:latin typeface="Arial"/>
                <a:cs typeface="Arial"/>
              </a:rPr>
              <a:t>2 </a:t>
            </a:r>
            <a:r>
              <a:rPr lang="en-US" sz="2400" dirty="0">
                <a:latin typeface="Arial"/>
                <a:cs typeface="Arial"/>
              </a:rPr>
              <a:t>of </a:t>
            </a:r>
            <a:r>
              <a:rPr lang="en-US" sz="2400" spc="-5" dirty="0">
                <a:latin typeface="Arial"/>
                <a:cs typeface="Arial"/>
              </a:rPr>
              <a:t>the </a:t>
            </a:r>
            <a:r>
              <a:rPr lang="en-US" sz="2400" dirty="0">
                <a:latin typeface="Arial"/>
                <a:cs typeface="Arial"/>
              </a:rPr>
              <a:t>last </a:t>
            </a:r>
            <a:r>
              <a:rPr lang="en-US" sz="2400" spc="-5" dirty="0">
                <a:latin typeface="Arial"/>
                <a:cs typeface="Arial"/>
              </a:rPr>
              <a:t>5 </a:t>
            </a:r>
            <a:r>
              <a:rPr lang="en-US" sz="2400" dirty="0">
                <a:latin typeface="Arial"/>
                <a:cs typeface="Arial"/>
              </a:rPr>
              <a:t>years,</a:t>
            </a:r>
            <a:r>
              <a:rPr lang="en-US" sz="2400" spc="-50" dirty="0">
                <a:latin typeface="Arial"/>
                <a:cs typeface="Arial"/>
              </a:rPr>
              <a:t> </a:t>
            </a:r>
            <a:r>
              <a:rPr lang="en-US" sz="2400" spc="-5" dirty="0">
                <a:latin typeface="Arial"/>
                <a:cs typeface="Arial"/>
              </a:rPr>
              <a:t>but  most </a:t>
            </a:r>
            <a:r>
              <a:rPr lang="en-US" sz="2400" dirty="0">
                <a:latin typeface="Arial"/>
                <a:cs typeface="Arial"/>
              </a:rPr>
              <a:t>recently </a:t>
            </a:r>
            <a:r>
              <a:rPr lang="en-US" sz="2400" spc="-5" dirty="0">
                <a:latin typeface="Arial"/>
                <a:cs typeface="Arial"/>
              </a:rPr>
              <a:t>held </a:t>
            </a:r>
            <a:r>
              <a:rPr lang="en-US" sz="2400" dirty="0">
                <a:latin typeface="Arial"/>
                <a:cs typeface="Arial"/>
              </a:rPr>
              <a:t>for </a:t>
            </a:r>
            <a:r>
              <a:rPr lang="en-US" sz="2400" spc="-5" dirty="0">
                <a:latin typeface="Arial"/>
                <a:cs typeface="Arial"/>
              </a:rPr>
              <a:t>investment purposes.</a:t>
            </a:r>
          </a:p>
          <a:p>
            <a:pPr marL="457200" marR="252729" indent="-444500">
              <a:lnSpc>
                <a:spcPct val="100000"/>
              </a:lnSpc>
              <a:buClr>
                <a:srgbClr val="00B050"/>
              </a:buClr>
              <a:buFont typeface="Wingdings" panose="05000000000000000000" pitchFamily="2" charset="2"/>
              <a:buChar char="Ø"/>
            </a:pPr>
            <a:r>
              <a:rPr lang="en-US" sz="2400" spc="-5" dirty="0">
                <a:latin typeface="Arial"/>
                <a:cs typeface="Arial"/>
              </a:rPr>
              <a:t>Multifamily Properties</a:t>
            </a:r>
            <a:endParaRPr lang="en-US" sz="2400" dirty="0">
              <a:latin typeface="Times New Roman"/>
              <a:cs typeface="Times New Roman"/>
            </a:endParaRPr>
          </a:p>
          <a:p>
            <a:pPr marL="457200" marR="5080" indent="-444500">
              <a:lnSpc>
                <a:spcPct val="100000"/>
              </a:lnSpc>
              <a:buClr>
                <a:srgbClr val="00B050"/>
              </a:buClr>
              <a:buFont typeface="Wingdings" panose="05000000000000000000" pitchFamily="2" charset="2"/>
              <a:buChar char="Ø"/>
            </a:pPr>
            <a:r>
              <a:rPr lang="en-US" sz="2400" spc="-5" dirty="0">
                <a:latin typeface="Arial"/>
                <a:cs typeface="Arial"/>
              </a:rPr>
              <a:t>Allows both capital gains </a:t>
            </a:r>
            <a:r>
              <a:rPr lang="en-US" sz="2400" dirty="0">
                <a:latin typeface="Arial"/>
                <a:cs typeface="Arial"/>
              </a:rPr>
              <a:t>tax exclusion </a:t>
            </a:r>
            <a:r>
              <a:rPr lang="en-US" sz="2400" spc="-5" dirty="0">
                <a:latin typeface="Arial"/>
                <a:cs typeface="Arial"/>
              </a:rPr>
              <a:t>– and deferral – which benefits homeowners with gains over the $500,000 and $250,000</a:t>
            </a:r>
            <a:r>
              <a:rPr lang="en-US" sz="2400" dirty="0">
                <a:latin typeface="Arial"/>
                <a:cs typeface="Arial"/>
              </a:rPr>
              <a:t> limits.</a:t>
            </a:r>
          </a:p>
          <a:p>
            <a:endParaRPr lang="en-US" dirty="0"/>
          </a:p>
        </p:txBody>
      </p:sp>
    </p:spTree>
    <p:extLst>
      <p:ext uri="{BB962C8B-B14F-4D97-AF65-F5344CB8AC3E}">
        <p14:creationId xmlns:p14="http://schemas.microsoft.com/office/powerpoint/2010/main" val="486366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“Vesting” Issues</a:t>
            </a:r>
          </a:p>
        </p:txBody>
      </p:sp>
      <p:sp>
        <p:nvSpPr>
          <p:cNvPr id="3" name="Content Placeholder 2"/>
          <p:cNvSpPr>
            <a:spLocks noGrp="1"/>
          </p:cNvSpPr>
          <p:nvPr>
            <p:ph idx="1"/>
          </p:nvPr>
        </p:nvSpPr>
        <p:spPr/>
        <p:txBody>
          <a:bodyPr/>
          <a:lstStyle/>
          <a:p>
            <a:pPr marL="457200" indent="-457200">
              <a:buClr>
                <a:srgbClr val="00B050"/>
              </a:buClr>
              <a:buFont typeface="Wingdings" panose="05000000000000000000" pitchFamily="2" charset="2"/>
              <a:buChar char="Ø"/>
            </a:pPr>
            <a:r>
              <a:rPr lang="en-US" sz="2000" spc="-5" dirty="0">
                <a:latin typeface="Arial" panose="020B0604020202020204" pitchFamily="34" charset="0"/>
              </a:rPr>
              <a:t>The taxpayer that will hold the title to the replacement property must be the same taxpayer that held title to the relinquished property.</a:t>
            </a:r>
            <a:br>
              <a:rPr lang="en-US" sz="2000" spc="-25" dirty="0">
                <a:latin typeface="Arial" panose="020B0604020202020204" pitchFamily="34" charset="0"/>
              </a:rPr>
            </a:br>
            <a:endParaRPr lang="en-US" sz="2000" spc="-25" dirty="0">
              <a:latin typeface="Arial" panose="020B0604020202020204" pitchFamily="34" charset="0"/>
            </a:endParaRPr>
          </a:p>
          <a:p>
            <a:pPr marL="692150" lvl="2" indent="-234950">
              <a:buClr>
                <a:srgbClr val="00B050"/>
              </a:buClr>
              <a:buFont typeface="Arial" panose="020B0604020202020204" pitchFamily="34" charset="0"/>
              <a:buChar char="•"/>
            </a:pPr>
            <a:r>
              <a:rPr lang="en-US" sz="2000" dirty="0">
                <a:latin typeface="Arial" panose="020B0604020202020204" pitchFamily="34" charset="0"/>
              </a:rPr>
              <a:t>Some scenarios can be “allowed”</a:t>
            </a:r>
          </a:p>
          <a:p>
            <a:pPr marL="692150" lvl="2" indent="-234950">
              <a:buClr>
                <a:srgbClr val="00B050"/>
              </a:buClr>
              <a:buFont typeface="Arial" panose="020B0604020202020204" pitchFamily="34" charset="0"/>
              <a:buChar char="•"/>
            </a:pPr>
            <a:r>
              <a:rPr lang="en-US" sz="2000" dirty="0">
                <a:latin typeface="Arial" panose="020B0604020202020204" pitchFamily="34" charset="0"/>
              </a:rPr>
              <a:t>Some scenarios are “disallowed”</a:t>
            </a:r>
            <a:br>
              <a:rPr lang="en-US" sz="2000" dirty="0">
                <a:latin typeface="Arial" panose="020B0604020202020204" pitchFamily="34" charset="0"/>
              </a:rPr>
            </a:br>
            <a:endParaRPr lang="en-US" sz="2000" dirty="0">
              <a:latin typeface="Arial" panose="020B0604020202020204" pitchFamily="34" charset="0"/>
            </a:endParaRPr>
          </a:p>
          <a:p>
            <a:pPr marL="457200" lvl="1" indent="-457200">
              <a:buClr>
                <a:srgbClr val="00B050"/>
              </a:buClr>
              <a:buFont typeface="Wingdings" panose="05000000000000000000" pitchFamily="2" charset="2"/>
              <a:buChar char="Ø"/>
            </a:pPr>
            <a:r>
              <a:rPr lang="en-US" sz="2353" spc="15" dirty="0">
                <a:latin typeface="Arial" panose="020B0604020202020204" pitchFamily="34" charset="0"/>
                <a:cs typeface="Wingdings 3"/>
              </a:rPr>
              <a:t>Sometimes the titleholder can be different than the “taxable owner”.</a:t>
            </a:r>
          </a:p>
          <a:p>
            <a:pPr marL="371475" lvl="2" indent="-371475">
              <a:buFont typeface="Wingdings 3" panose="05040102010807070707" pitchFamily="18" charset="2"/>
              <a:buChar char="}"/>
            </a:pPr>
            <a:endParaRPr lang="en-US" sz="2000" spc="15" dirty="0">
              <a:solidFill>
                <a:srgbClr val="00B050"/>
              </a:solidFill>
              <a:latin typeface="Arial" panose="020B0604020202020204" pitchFamily="34" charset="0"/>
            </a:endParaRPr>
          </a:p>
          <a:p>
            <a:pPr marL="692150" lvl="4" indent="-234950">
              <a:buClr>
                <a:srgbClr val="00B050"/>
              </a:buClr>
              <a:buFont typeface="Arial" panose="020B0604020202020204" pitchFamily="34" charset="0"/>
              <a:buChar char="•"/>
            </a:pPr>
            <a:r>
              <a:rPr lang="en-US" sz="2000" dirty="0">
                <a:latin typeface="Arial" panose="020B0604020202020204" pitchFamily="34" charset="0"/>
              </a:rPr>
              <a:t>Tax reporting numbers MUST remain constant</a:t>
            </a:r>
          </a:p>
          <a:p>
            <a:pPr marL="692150" lvl="4" indent="-234950">
              <a:buClr>
                <a:srgbClr val="00B050"/>
              </a:buClr>
              <a:buFont typeface="Arial" panose="020B0604020202020204" pitchFamily="34" charset="0"/>
              <a:buChar char="•"/>
            </a:pPr>
            <a:r>
              <a:rPr lang="en-US" sz="2000" dirty="0">
                <a:latin typeface="Arial" panose="020B0604020202020204" pitchFamily="34" charset="0"/>
              </a:rPr>
              <a:t>QI cannot fund to “different” Tax ID #s</a:t>
            </a:r>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27</a:t>
            </a:fld>
            <a:endParaRPr lang="en-US" dirty="0"/>
          </a:p>
        </p:txBody>
      </p:sp>
    </p:spTree>
    <p:extLst>
      <p:ext uri="{BB962C8B-B14F-4D97-AF65-F5344CB8AC3E}">
        <p14:creationId xmlns:p14="http://schemas.microsoft.com/office/powerpoint/2010/main" val="154521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Related Party</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28</a:t>
            </a:fld>
            <a:endParaRPr lang="en-US" dirty="0"/>
          </a:p>
        </p:txBody>
      </p:sp>
      <p:sp>
        <p:nvSpPr>
          <p:cNvPr id="4" name="Content Placeholder 3"/>
          <p:cNvSpPr>
            <a:spLocks noGrp="1"/>
          </p:cNvSpPr>
          <p:nvPr>
            <p:ph idx="1"/>
          </p:nvPr>
        </p:nvSpPr>
        <p:spPr/>
        <p:txBody>
          <a:bodyPr/>
          <a:lstStyle/>
          <a:p>
            <a:r>
              <a:rPr lang="en-US" sz="2000" b="1" spc="-10" dirty="0">
                <a:latin typeface="Arial"/>
                <a:cs typeface="Arial"/>
              </a:rPr>
              <a:t>Who </a:t>
            </a:r>
            <a:r>
              <a:rPr lang="en-US" sz="2000" b="1" dirty="0">
                <a:latin typeface="Arial"/>
                <a:cs typeface="Arial"/>
              </a:rPr>
              <a:t>is </a:t>
            </a:r>
            <a:r>
              <a:rPr lang="en-US" sz="2000" b="1" spc="-5" dirty="0">
                <a:latin typeface="Arial"/>
                <a:cs typeface="Arial"/>
              </a:rPr>
              <a:t>a Related Party*?</a:t>
            </a:r>
          </a:p>
          <a:p>
            <a:r>
              <a:rPr lang="en-US" sz="2000" b="1" spc="-5" dirty="0">
                <a:latin typeface="Arial"/>
                <a:cs typeface="Arial"/>
              </a:rPr>
              <a:t>  </a:t>
            </a:r>
            <a:r>
              <a:rPr lang="en-US" sz="2000" spc="-5" dirty="0">
                <a:latin typeface="Arial"/>
                <a:cs typeface="Arial"/>
              </a:rPr>
              <a:t>(*</a:t>
            </a:r>
            <a:r>
              <a:rPr lang="en-US" sz="2000" b="1" spc="-5" dirty="0">
                <a:latin typeface="Arial"/>
                <a:cs typeface="Arial"/>
              </a:rPr>
              <a:t> </a:t>
            </a:r>
            <a:r>
              <a:rPr lang="en-US" sz="2000" spc="-5" dirty="0">
                <a:latin typeface="Arial"/>
                <a:cs typeface="Arial"/>
              </a:rPr>
              <a:t>see IRC</a:t>
            </a:r>
            <a:r>
              <a:rPr lang="en-US" sz="2000" spc="-40" dirty="0">
                <a:latin typeface="Arial"/>
                <a:cs typeface="Arial"/>
              </a:rPr>
              <a:t> </a:t>
            </a:r>
            <a:r>
              <a:rPr lang="en-US" sz="2000" spc="-5" dirty="0">
                <a:latin typeface="Arial"/>
                <a:cs typeface="Arial"/>
              </a:rPr>
              <a:t>§267)</a:t>
            </a:r>
          </a:p>
          <a:p>
            <a:pPr marL="12700">
              <a:lnSpc>
                <a:spcPct val="100000"/>
              </a:lnSpc>
              <a:spcBef>
                <a:spcPts val="5"/>
              </a:spcBef>
            </a:pPr>
            <a:endParaRPr lang="en-US" sz="2000" b="1" spc="-10" dirty="0">
              <a:latin typeface="Arial"/>
              <a:cs typeface="Arial"/>
            </a:endParaRPr>
          </a:p>
          <a:p>
            <a:pPr marL="12700">
              <a:lnSpc>
                <a:spcPct val="100000"/>
              </a:lnSpc>
              <a:spcBef>
                <a:spcPts val="5"/>
              </a:spcBef>
            </a:pPr>
            <a:r>
              <a:rPr lang="en-US" sz="2000" b="1" spc="-10" dirty="0">
                <a:latin typeface="Arial"/>
                <a:cs typeface="Arial"/>
              </a:rPr>
              <a:t>Four </a:t>
            </a:r>
            <a:r>
              <a:rPr lang="en-US" sz="2000" b="1" spc="-5" dirty="0">
                <a:latin typeface="Arial"/>
                <a:cs typeface="Arial"/>
              </a:rPr>
              <a:t>Different Scenarios:</a:t>
            </a:r>
            <a:br>
              <a:rPr lang="en-US" sz="2000" b="1" spc="-5" dirty="0">
                <a:latin typeface="Arial"/>
                <a:cs typeface="Arial"/>
              </a:rPr>
            </a:br>
            <a:endParaRPr lang="en-US" sz="2000" dirty="0">
              <a:latin typeface="Arial"/>
              <a:cs typeface="Arial"/>
            </a:endParaRPr>
          </a:p>
          <a:p>
            <a:pPr marL="527685" indent="-514984">
              <a:lnSpc>
                <a:spcPct val="100000"/>
              </a:lnSpc>
              <a:spcBef>
                <a:spcPts val="70"/>
              </a:spcBef>
              <a:buClrTx/>
              <a:buAutoNum type="arabicPeriod"/>
              <a:tabLst>
                <a:tab pos="527685" algn="l"/>
                <a:tab pos="528320" algn="l"/>
              </a:tabLst>
            </a:pPr>
            <a:r>
              <a:rPr lang="en-US" sz="2000" spc="-5" dirty="0">
                <a:latin typeface="Arial"/>
                <a:cs typeface="Arial"/>
              </a:rPr>
              <a:t>Simultaneous Exchange</a:t>
            </a:r>
            <a:r>
              <a:rPr lang="en-US" sz="2000" spc="-20" dirty="0">
                <a:latin typeface="Arial"/>
                <a:cs typeface="Arial"/>
              </a:rPr>
              <a:t> </a:t>
            </a:r>
            <a:r>
              <a:rPr lang="en-US" sz="2000" spc="-5" dirty="0">
                <a:latin typeface="Arial"/>
                <a:cs typeface="Arial"/>
              </a:rPr>
              <a:t>(Swap)</a:t>
            </a:r>
            <a:endParaRPr lang="en-US" sz="2000" dirty="0">
              <a:latin typeface="Arial"/>
              <a:cs typeface="Arial"/>
            </a:endParaRPr>
          </a:p>
          <a:p>
            <a:pPr marL="527685" indent="-514984">
              <a:lnSpc>
                <a:spcPct val="100000"/>
              </a:lnSpc>
              <a:spcBef>
                <a:spcPts val="70"/>
              </a:spcBef>
              <a:buClrTx/>
              <a:buAutoNum type="arabicPeriod"/>
              <a:tabLst>
                <a:tab pos="527685" algn="l"/>
                <a:tab pos="528320" algn="l"/>
              </a:tabLst>
            </a:pPr>
            <a:r>
              <a:rPr lang="en-US" sz="2000" spc="-5" dirty="0">
                <a:latin typeface="Arial"/>
                <a:cs typeface="Arial"/>
              </a:rPr>
              <a:t>Delayed – Selling </a:t>
            </a:r>
            <a:r>
              <a:rPr lang="en-US" sz="2000" dirty="0">
                <a:latin typeface="Arial"/>
                <a:cs typeface="Arial"/>
              </a:rPr>
              <a:t>to </a:t>
            </a:r>
            <a:r>
              <a:rPr lang="en-US" sz="2000" spc="-5" dirty="0">
                <a:latin typeface="Arial"/>
                <a:cs typeface="Arial"/>
              </a:rPr>
              <a:t>a Related </a:t>
            </a:r>
            <a:r>
              <a:rPr lang="en-US" sz="2000" dirty="0">
                <a:latin typeface="Arial"/>
                <a:cs typeface="Arial"/>
              </a:rPr>
              <a:t>Party</a:t>
            </a:r>
          </a:p>
          <a:p>
            <a:pPr marL="527685" marR="727710" indent="-514984">
              <a:lnSpc>
                <a:spcPts val="2920"/>
              </a:lnSpc>
              <a:spcBef>
                <a:spcPts val="445"/>
              </a:spcBef>
              <a:buClrTx/>
              <a:buAutoNum type="arabicPeriod"/>
              <a:tabLst>
                <a:tab pos="527685" algn="l"/>
                <a:tab pos="528320" algn="l"/>
              </a:tabLst>
            </a:pPr>
            <a:r>
              <a:rPr lang="en-US" sz="2000" spc="-5" dirty="0">
                <a:latin typeface="Arial"/>
                <a:cs typeface="Arial"/>
              </a:rPr>
              <a:t>Delayed – Purchasing </a:t>
            </a:r>
            <a:r>
              <a:rPr lang="en-US" sz="2000" dirty="0">
                <a:latin typeface="Arial"/>
                <a:cs typeface="Arial"/>
              </a:rPr>
              <a:t>from </a:t>
            </a:r>
            <a:r>
              <a:rPr lang="en-US" sz="2000" spc="-5" dirty="0">
                <a:latin typeface="Arial"/>
                <a:cs typeface="Arial"/>
              </a:rPr>
              <a:t>a Related </a:t>
            </a:r>
            <a:r>
              <a:rPr lang="en-US" sz="2000" dirty="0">
                <a:latin typeface="Arial"/>
                <a:cs typeface="Arial"/>
              </a:rPr>
              <a:t>Party  </a:t>
            </a:r>
            <a:r>
              <a:rPr lang="en-US" sz="2000" spc="-5" dirty="0">
                <a:latin typeface="Arial"/>
                <a:cs typeface="Arial"/>
              </a:rPr>
              <a:t>(See </a:t>
            </a:r>
            <a:r>
              <a:rPr lang="en-US" sz="2000" spc="-55" dirty="0">
                <a:latin typeface="Arial"/>
                <a:cs typeface="Arial"/>
              </a:rPr>
              <a:t>Rev. </a:t>
            </a:r>
            <a:r>
              <a:rPr lang="en-US" sz="2000" spc="-5" dirty="0">
                <a:latin typeface="Arial"/>
                <a:cs typeface="Arial"/>
              </a:rPr>
              <a:t>Ruling 2002-83, PLR</a:t>
            </a:r>
            <a:r>
              <a:rPr lang="en-US" sz="2000" spc="65" dirty="0">
                <a:latin typeface="Arial"/>
                <a:cs typeface="Arial"/>
              </a:rPr>
              <a:t> </a:t>
            </a:r>
            <a:r>
              <a:rPr lang="en-US" sz="2000" spc="-5" dirty="0">
                <a:latin typeface="Arial"/>
                <a:cs typeface="Arial"/>
              </a:rPr>
              <a:t>9748006)</a:t>
            </a:r>
            <a:endParaRPr lang="en-US" sz="2000" dirty="0">
              <a:latin typeface="Arial"/>
              <a:cs typeface="Arial"/>
            </a:endParaRPr>
          </a:p>
          <a:p>
            <a:pPr marL="527685" marR="5080" indent="-514984">
              <a:lnSpc>
                <a:spcPts val="2920"/>
              </a:lnSpc>
              <a:spcBef>
                <a:spcPts val="390"/>
              </a:spcBef>
              <a:buClrTx/>
              <a:buAutoNum type="arabicPeriod"/>
              <a:tabLst>
                <a:tab pos="527685" algn="l"/>
                <a:tab pos="528320" algn="l"/>
              </a:tabLst>
            </a:pPr>
            <a:r>
              <a:rPr lang="en-US" sz="2000" spc="-5" dirty="0">
                <a:latin typeface="Arial"/>
                <a:cs typeface="Arial"/>
              </a:rPr>
              <a:t>Delayed – Purchasing </a:t>
            </a:r>
            <a:r>
              <a:rPr lang="en-US" sz="2000" dirty="0">
                <a:latin typeface="Arial"/>
                <a:cs typeface="Arial"/>
              </a:rPr>
              <a:t>from </a:t>
            </a:r>
            <a:r>
              <a:rPr lang="en-US" sz="2000" spc="-5" dirty="0">
                <a:latin typeface="Arial"/>
                <a:cs typeface="Arial"/>
              </a:rPr>
              <a:t>a Related </a:t>
            </a:r>
            <a:r>
              <a:rPr lang="en-US" sz="2000" dirty="0">
                <a:latin typeface="Arial"/>
                <a:cs typeface="Arial"/>
              </a:rPr>
              <a:t>Party </a:t>
            </a:r>
            <a:r>
              <a:rPr lang="en-US" sz="2000" spc="-5" dirty="0">
                <a:latin typeface="Arial"/>
                <a:cs typeface="Arial"/>
              </a:rPr>
              <a:t>who  is Exchanging (See PLR</a:t>
            </a:r>
            <a:r>
              <a:rPr lang="en-US" sz="2000" spc="15" dirty="0">
                <a:latin typeface="Arial"/>
                <a:cs typeface="Arial"/>
              </a:rPr>
              <a:t> </a:t>
            </a:r>
            <a:r>
              <a:rPr lang="en-US" sz="2000" spc="-5" dirty="0">
                <a:latin typeface="Arial"/>
                <a:cs typeface="Arial"/>
              </a:rPr>
              <a:t>2004-40002)</a:t>
            </a:r>
            <a:endParaRPr lang="en-US" sz="2000" dirty="0">
              <a:latin typeface="Arial"/>
              <a:cs typeface="Arial"/>
            </a:endParaRPr>
          </a:p>
          <a:p>
            <a:endParaRPr lang="en-US" dirty="0"/>
          </a:p>
        </p:txBody>
      </p:sp>
    </p:spTree>
    <p:extLst>
      <p:ext uri="{BB962C8B-B14F-4D97-AF65-F5344CB8AC3E}">
        <p14:creationId xmlns:p14="http://schemas.microsoft.com/office/powerpoint/2010/main" val="306339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QI Due Diligence</a:t>
            </a:r>
          </a:p>
        </p:txBody>
      </p:sp>
      <p:sp>
        <p:nvSpPr>
          <p:cNvPr id="3" name="Content Placeholder 2"/>
          <p:cNvSpPr>
            <a:spLocks noGrp="1"/>
          </p:cNvSpPr>
          <p:nvPr>
            <p:ph idx="1"/>
          </p:nvPr>
        </p:nvSpPr>
        <p:spPr/>
        <p:txBody>
          <a:bodyPr>
            <a:normAutofit/>
          </a:bodyPr>
          <a:lstStyle/>
          <a:p>
            <a:pPr marL="0" lvl="1" indent="0">
              <a:lnSpc>
                <a:spcPct val="100000"/>
              </a:lnSpc>
              <a:buClr>
                <a:srgbClr val="00B050"/>
              </a:buClr>
              <a:buNone/>
            </a:pPr>
            <a:endParaRPr lang="en-US" sz="1600" spc="-5" dirty="0">
              <a:latin typeface="Arial" panose="020B0604020202020204" pitchFamily="34" charset="0"/>
            </a:endParaRPr>
          </a:p>
          <a:p>
            <a:r>
              <a:rPr lang="en-US" sz="1800" dirty="0">
                <a:sym typeface="Symbol" panose="05050102010706020507" pitchFamily="18" charset="2"/>
              </a:rPr>
              <a:t></a:t>
            </a:r>
            <a:r>
              <a:rPr lang="en-US" sz="1800" dirty="0"/>
              <a:t> The QI should have Certified Exchange Specialists capable of consulting you on 1031 tax issues.</a:t>
            </a:r>
            <a:endParaRPr lang="en-US" sz="1600" dirty="0"/>
          </a:p>
          <a:p>
            <a:r>
              <a:rPr lang="en-US" sz="1800" dirty="0">
                <a:sym typeface="Symbol" panose="05050102010706020507" pitchFamily="18" charset="2"/>
              </a:rPr>
              <a:t></a:t>
            </a:r>
            <a:r>
              <a:rPr lang="en-US" sz="1800" dirty="0"/>
              <a:t> The QI deposits funds in FDIC insured demand deposit accounts with immediate availability.</a:t>
            </a:r>
            <a:endParaRPr lang="en-US" sz="1600" dirty="0"/>
          </a:p>
          <a:p>
            <a:r>
              <a:rPr lang="en-US" sz="1800" dirty="0">
                <a:sym typeface="Symbol" panose="05050102010706020507" pitchFamily="18" charset="2"/>
              </a:rPr>
              <a:t></a:t>
            </a:r>
            <a:r>
              <a:rPr lang="en-US" sz="1800" dirty="0"/>
              <a:t> The Intermediary should be a member of the Federation of Exchange Accommodators, the industries professional organization that requires its members to perform services at the highest level of competence and trust.</a:t>
            </a:r>
            <a:endParaRPr lang="en-US" sz="1600" dirty="0"/>
          </a:p>
          <a:p>
            <a:r>
              <a:rPr lang="en-US" sz="1800" dirty="0">
                <a:sym typeface="Symbol" panose="05050102010706020507" pitchFamily="18" charset="2"/>
              </a:rPr>
              <a:t></a:t>
            </a:r>
            <a:r>
              <a:rPr lang="en-US" sz="1800" dirty="0"/>
              <a:t> The QI needs to have experience, knowledge and an outstanding reputation.</a:t>
            </a:r>
            <a:endParaRPr lang="en-US" sz="1600" dirty="0"/>
          </a:p>
          <a:p>
            <a:pPr marL="692150" lvl="3" indent="-234950">
              <a:buClr>
                <a:srgbClr val="00B050"/>
              </a:buClr>
              <a:buFont typeface="Arial" panose="020B0604020202020204" pitchFamily="34" charset="0"/>
              <a:buChar char="•"/>
            </a:pPr>
            <a:endParaRPr lang="en-US" sz="20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29</a:t>
            </a:fld>
            <a:endParaRPr lang="en-US" dirty="0"/>
          </a:p>
        </p:txBody>
      </p:sp>
    </p:spTree>
    <p:extLst>
      <p:ext uri="{BB962C8B-B14F-4D97-AF65-F5344CB8AC3E}">
        <p14:creationId xmlns:p14="http://schemas.microsoft.com/office/powerpoint/2010/main" val="385789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p:txBody>
          <a:bodyPr/>
          <a:lstStyle/>
          <a:p>
            <a:fld id="{B6F15528-21DE-4FAA-801E-634DDDAF4B2B}" type="slidenum">
              <a:rPr lang="en-US" smtClean="0"/>
              <a:t>3</a:t>
            </a:fld>
            <a:endParaRPr lang="en-US" dirty="0"/>
          </a:p>
        </p:txBody>
      </p:sp>
      <p:pic>
        <p:nvPicPr>
          <p:cNvPr id="4098" name="Picture 2" descr="Panoramic View of the Downtown Boston City Skyline USA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659063"/>
            <a:ext cx="19507200" cy="5543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ston skyline : Stock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3093656"/>
            <a:ext cx="5413375" cy="33992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utumn in Boston : Stock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951" y="3179597"/>
            <a:ext cx="4337050" cy="289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475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p:txBody>
          <a:bodyPr/>
          <a:lstStyle/>
          <a:p>
            <a:fld id="{B6F15528-21DE-4FAA-801E-634DDDAF4B2B}" type="slidenum">
              <a:rPr lang="en-US" smtClean="0"/>
              <a:t>30</a:t>
            </a:fld>
            <a:endParaRPr lang="en-US" dirty="0"/>
          </a:p>
        </p:txBody>
      </p:sp>
      <p:pic>
        <p:nvPicPr>
          <p:cNvPr id="1026" name="Picture 2" descr="https://attachments.office.net/owa/john@nrx1031.com/service.svc/s/GetFileAttachment?id=AAMkAGUyNDJmYzIzLThjNjYtNDI0YS1iZGRhLTVmYzhjMjgwZDMyOABGAAAAAABc2lO7vgP5TI8NYdD7xKRlBwCFdX4OoZjTSqoxBjNmUY%2B0AAAAAAEJAACFdX4OoZjTSqoxBjNmUY%2B0AAMhsIg%2FAAABEgAQAFAnPdWBGhRLoEyfe%2BTwnmQ%3D&amp;X-OWA-CANARY=tgMUr4a2k02ANqm1l9AauaAHaOK3htYYfLsggFz0o89lp8OtFuVXbQJIrYkZil39tipmZwHZrxE.&amp;token=eyJhbGciOiJSUzI1NiIsImtpZCI6IjA2MDBGOUY2NzQ2MjA3MzdFNzM0MDRFMjg3QzQ1QTgxOENCN0NFQjgiLCJ4NXQiOiJCZ0Q1OW5SaUJ6Zm5OQVRpaDhSYWdZeTN6cmciLCJ0eXAiOiJKV1QifQ.eyJ2ZXIiOiJFeGNoYW5nZS5DYWxsYmFjay5WMSIsImFwcGN0eHNlbmRlciI6Ik93YURvd25sb2FkQDUzMDQ1NjUzLTc4MjMtNDI3ZC05OGU1LWYyNjVkZDhjMjkyNCIsImFwcGN0eCI6IntcIm1zZXhjaHByb3RcIjpcIm93YVwiLFwicHJpbWFyeXNpZFwiOlwiUy0xLTUtMjEtMTg2MjE4MjE2NC0yMTEyNDkyNDU3LTMyMDY1NzE0NC0xNTUwNzQyXCIsXCJwdWlkXCI6XCIxMTUzOTc3MDI1MzY3MTk0NjM0XCIsXCJvaWRcIjpcIjgxZTdhZWMxLTZiZDctNDJkOS1hMzlhLTM2Y2JlYmY1OTE3ZFwiLFwic2NvcGVcIjpcIk93YURvd25sb2FkXCJ9IiwibmJmIjoxNTQ4ODU1MzQyLCJleHAiOjE1NDg4NTU5NDIsImlzcyI6IjAwMDAwMDAyLTAwMDAtMGZmMS1jZTAwLTAwMDAwMDAwMDAwMEA1MzA0NTY1My03ODIzLTQyN2QtOThlNS1mMjY1ZGQ4YzI5MjQiLCJhdWQiOiIwMDAwMDAwMi0wMDAwLTBmZjEtY2UwMC0wMDAwMDAwMDAwMDAvYXR0YWNobWVudHMub2ZmaWNlLm5ldEA1MzA0NTY1My03ODIzLTQyN2QtOThlNS1mMjY1ZGQ4YzI5MjQifQ.UPzqaheVskzHPmmXrrje6K9dpOx_Nf-lo1h3F9IPukrwLgu95ZpJ-0EFBUo_hD4c4SmfbMOcNA9Q6teMrdwylpT0RRC-7c518fyKWKBzfgzjn95s7VdX5Bbfd30nXxX2mP1jC8LLJM1gbaKuMLJVO8jZefbh91TNTTLFhGXGMa1OS0tKF9O4UD5C4R7V9e1OlqedGknTsjgrAMzoIn3SyoXOJB8cVV3Yxos7bVn0GbO1DiIZc5hLKoNPG22b9mT8bvWScwRzU-p29n9dFnp6aU5a_CeP7jraNeGEKczhZGaJxIo7gVUkZr1ZNAKCsyrwj2t9M0YQ5ErSHASszKWpAA&amp;owa=outlook.office.com&amp;isImagePreview=True">
            <a:extLst>
              <a:ext uri="{FF2B5EF4-FFF2-40B4-BE49-F238E27FC236}">
                <a16:creationId xmlns:a16="http://schemas.microsoft.com/office/drawing/2014/main" id="{D7C61FD2-7F81-476C-83CE-ECDEE4ECC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8132407" cy="2270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714D48-1C06-4752-8414-DA911B8A64A8}"/>
              </a:ext>
            </a:extLst>
          </p:cNvPr>
          <p:cNvSpPr txBox="1"/>
          <p:nvPr/>
        </p:nvSpPr>
        <p:spPr>
          <a:xfrm>
            <a:off x="838200" y="914400"/>
            <a:ext cx="7575728" cy="923330"/>
          </a:xfrm>
          <a:prstGeom prst="rect">
            <a:avLst/>
          </a:prstGeom>
          <a:noFill/>
        </p:spPr>
        <p:txBody>
          <a:bodyPr wrap="none" rtlCol="0">
            <a:spAutoFit/>
          </a:bodyPr>
          <a:lstStyle/>
          <a:p>
            <a:r>
              <a:rPr lang="en-US" dirty="0"/>
              <a:t>Northern Bank &amp; Trust</a:t>
            </a:r>
          </a:p>
          <a:p>
            <a:r>
              <a:rPr lang="en-US" dirty="0"/>
              <a:t>Standard and Poor’s Ranked #1 and Bankrate.com Rated Safe &amp; Sound</a:t>
            </a:r>
          </a:p>
          <a:p>
            <a:endParaRPr lang="en-US" dirty="0"/>
          </a:p>
        </p:txBody>
      </p:sp>
    </p:spTree>
    <p:extLst>
      <p:ext uri="{BB962C8B-B14F-4D97-AF65-F5344CB8AC3E}">
        <p14:creationId xmlns:p14="http://schemas.microsoft.com/office/powerpoint/2010/main" val="1561469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7" y="1828807"/>
            <a:ext cx="9143999" cy="5029193"/>
          </a:xfrm>
          <a:prstGeom prst="rect">
            <a:avLst/>
          </a:prstGeom>
        </p:spPr>
      </p:pic>
      <p:sp>
        <p:nvSpPr>
          <p:cNvPr id="7" name="TextBox 6"/>
          <p:cNvSpPr txBox="1"/>
          <p:nvPr/>
        </p:nvSpPr>
        <p:spPr>
          <a:xfrm>
            <a:off x="-16727" y="102276"/>
            <a:ext cx="2930802" cy="584775"/>
          </a:xfrm>
          <a:prstGeom prst="rect">
            <a:avLst/>
          </a:prstGeom>
          <a:noFill/>
        </p:spPr>
        <p:txBody>
          <a:bodyPr wrap="none" rtlCol="0">
            <a:spAutoFit/>
          </a:bodyPr>
          <a:lstStyle/>
          <a:p>
            <a:r>
              <a:rPr lang="en-US" sz="3200" b="1" dirty="0">
                <a:latin typeface="Franklin Gothic Book" panose="020B0503020102020204" pitchFamily="34" charset="0"/>
              </a:rPr>
              <a:t>Who to Contact </a:t>
            </a:r>
            <a:endParaRPr lang="ru-RU" sz="3200" b="1" dirty="0">
              <a:latin typeface="Franklin Gothic Book" panose="020B0503020102020204" pitchFamily="34" charset="0"/>
            </a:endParaRPr>
          </a:p>
        </p:txBody>
      </p:sp>
      <p:cxnSp>
        <p:nvCxnSpPr>
          <p:cNvPr id="10" name="Прямая соединительная линия 9"/>
          <p:cNvCxnSpPr/>
          <p:nvPr/>
        </p:nvCxnSpPr>
        <p:spPr>
          <a:xfrm>
            <a:off x="1" y="753726"/>
            <a:ext cx="25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33800" y="2590800"/>
            <a:ext cx="2209800" cy="1754326"/>
          </a:xfrm>
          <a:prstGeom prst="rect">
            <a:avLst/>
          </a:prstGeom>
          <a:noFill/>
        </p:spPr>
        <p:txBody>
          <a:bodyPr wrap="square" rtlCol="0">
            <a:spAutoFit/>
          </a:bodyPr>
          <a:lstStyle/>
          <a:p>
            <a:r>
              <a:rPr lang="en-US" sz="1200" b="1" dirty="0"/>
              <a:t>John Starling, </a:t>
            </a:r>
            <a:r>
              <a:rPr lang="en-US" sz="1200" dirty="0"/>
              <a:t>President</a:t>
            </a:r>
          </a:p>
          <a:p>
            <a:r>
              <a:rPr lang="en-US" sz="1200" dirty="0"/>
              <a:t>P: 910-616-1991 </a:t>
            </a:r>
          </a:p>
          <a:p>
            <a:r>
              <a:rPr lang="en-US" sz="1200" dirty="0"/>
              <a:t>John.Starling@nrx1031.com  </a:t>
            </a:r>
          </a:p>
          <a:p>
            <a:endParaRPr lang="en-US" sz="1200" dirty="0"/>
          </a:p>
          <a:p>
            <a:r>
              <a:rPr lang="en-US" sz="1200" b="1" dirty="0"/>
              <a:t>Sarah Starling</a:t>
            </a:r>
            <a:r>
              <a:rPr lang="en-US" sz="1200" dirty="0"/>
              <a:t>, VP</a:t>
            </a:r>
          </a:p>
          <a:p>
            <a:r>
              <a:rPr lang="en-US" sz="1200" dirty="0"/>
              <a:t>Certified Exchange Specialist</a:t>
            </a:r>
          </a:p>
          <a:p>
            <a:r>
              <a:rPr lang="en-US" sz="1200" dirty="0"/>
              <a:t>P: 910-233-5050</a:t>
            </a:r>
          </a:p>
          <a:p>
            <a:r>
              <a:rPr lang="en-US" sz="1200" dirty="0"/>
              <a:t>Sarah@nrx1031.com</a:t>
            </a:r>
          </a:p>
          <a:p>
            <a:endParaRPr lang="en-US" sz="1200" dirty="0"/>
          </a:p>
        </p:txBody>
      </p:sp>
      <p:pic>
        <p:nvPicPr>
          <p:cNvPr id="3" name="Picture 2" descr="A picture containing person&#10;&#10;Description automatically generated">
            <a:extLst>
              <a:ext uri="{FF2B5EF4-FFF2-40B4-BE49-F238E27FC236}">
                <a16:creationId xmlns:a16="http://schemas.microsoft.com/office/drawing/2014/main" id="{426E16BE-8FA7-48CA-9E47-EC735B31A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863" y="1828807"/>
            <a:ext cx="1607130" cy="2419931"/>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442F77A2-BBBB-42C1-A45A-3AAF29B30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26" y="1826308"/>
            <a:ext cx="1848852" cy="2464593"/>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01EDA193-1F20-A3B4-23DD-AEFD8A045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92" y="1826309"/>
            <a:ext cx="1990420" cy="2464592"/>
          </a:xfrm>
          <a:prstGeom prst="rect">
            <a:avLst/>
          </a:prstGeom>
        </p:spPr>
      </p:pic>
    </p:spTree>
    <p:extLst>
      <p:ext uri="{BB962C8B-B14F-4D97-AF65-F5344CB8AC3E}">
        <p14:creationId xmlns:p14="http://schemas.microsoft.com/office/powerpoint/2010/main" val="4017278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effectLst>
            <a:outerShdw blurRad="50800" dist="50800" dir="5400000" algn="ctr" rotWithShape="0">
              <a:schemeClr val="bg1">
                <a:lumMod val="75000"/>
              </a:schemeClr>
            </a:outerShdw>
          </a:effectLst>
        </p:spPr>
        <p:txBody>
          <a:bodyPr/>
          <a:lstStyle/>
          <a:p>
            <a:r>
              <a:rPr lang="en-US" dirty="0"/>
              <a:t>Intent to Hold for Investment</a:t>
            </a:r>
          </a:p>
        </p:txBody>
      </p:sp>
      <p:sp>
        <p:nvSpPr>
          <p:cNvPr id="6" name="Content Placeholder 5"/>
          <p:cNvSpPr>
            <a:spLocks noGrp="1"/>
          </p:cNvSpPr>
          <p:nvPr>
            <p:ph idx="1"/>
          </p:nvPr>
        </p:nvSpPr>
        <p:spPr>
          <a:xfrm>
            <a:off x="822959" y="1257695"/>
            <a:ext cx="7787641" cy="4381105"/>
          </a:xfrm>
        </p:spPr>
        <p:txBody>
          <a:bodyPr>
            <a:normAutofit fontScale="92500" lnSpcReduction="20000"/>
          </a:bodyPr>
          <a:lstStyle/>
          <a:p>
            <a:pPr marL="527685" indent="-514984">
              <a:lnSpc>
                <a:spcPct val="100000"/>
              </a:lnSpc>
              <a:buClrTx/>
              <a:buSzPct val="66666"/>
              <a:buFont typeface="+mj-lt"/>
              <a:buAutoNum type="arabicPeriod"/>
              <a:tabLst>
                <a:tab pos="527685" algn="l"/>
                <a:tab pos="528320" algn="l"/>
              </a:tabLst>
            </a:pPr>
            <a:r>
              <a:rPr lang="en-US" sz="2400" spc="-5" dirty="0">
                <a:latin typeface="Arial"/>
                <a:cs typeface="Arial"/>
              </a:rPr>
              <a:t>“Intent” is the taxpayer’s subjective</a:t>
            </a:r>
            <a:r>
              <a:rPr lang="en-US" sz="2400" spc="55" dirty="0">
                <a:latin typeface="Arial"/>
                <a:cs typeface="Arial"/>
              </a:rPr>
              <a:t> </a:t>
            </a:r>
            <a:r>
              <a:rPr lang="en-US" sz="2400" spc="-5" dirty="0">
                <a:latin typeface="Arial"/>
                <a:cs typeface="Arial"/>
              </a:rPr>
              <a:t>intent.</a:t>
            </a:r>
            <a:endParaRPr lang="en-US" sz="2400" dirty="0">
              <a:latin typeface="Arial"/>
              <a:cs typeface="Arial"/>
            </a:endParaRPr>
          </a:p>
          <a:p>
            <a:pPr marL="527685" marR="335280" indent="-514984">
              <a:lnSpc>
                <a:spcPct val="100000"/>
              </a:lnSpc>
              <a:spcBef>
                <a:spcPts val="395"/>
              </a:spcBef>
              <a:buClrTx/>
              <a:buSzPct val="66666"/>
              <a:buAutoNum type="arabicPeriod"/>
              <a:tabLst>
                <a:tab pos="527685" algn="l"/>
                <a:tab pos="528320" algn="l"/>
              </a:tabLst>
            </a:pPr>
            <a:r>
              <a:rPr lang="en-US" sz="2400" spc="-5" dirty="0">
                <a:latin typeface="Arial"/>
                <a:cs typeface="Arial"/>
              </a:rPr>
              <a:t>The IRS will look at objective factors that either support or negate the taxpayer’s intent </a:t>
            </a:r>
            <a:r>
              <a:rPr lang="en-US" sz="2400" dirty="0">
                <a:latin typeface="Arial"/>
                <a:cs typeface="Arial"/>
              </a:rPr>
              <a:t>to </a:t>
            </a:r>
            <a:r>
              <a:rPr lang="en-US" sz="2400" spc="-5" dirty="0">
                <a:latin typeface="Arial"/>
                <a:cs typeface="Arial"/>
              </a:rPr>
              <a:t>hold for investment.</a:t>
            </a:r>
            <a:endParaRPr lang="en-US" sz="2400" dirty="0">
              <a:latin typeface="Arial"/>
              <a:cs typeface="Arial"/>
            </a:endParaRPr>
          </a:p>
          <a:p>
            <a:pPr marL="527685" indent="-514984">
              <a:lnSpc>
                <a:spcPct val="100000"/>
              </a:lnSpc>
              <a:spcBef>
                <a:spcPts val="395"/>
              </a:spcBef>
              <a:buClrTx/>
              <a:buSzPct val="66666"/>
              <a:buAutoNum type="arabicPeriod"/>
              <a:tabLst>
                <a:tab pos="527685" algn="l"/>
                <a:tab pos="528320" algn="l"/>
              </a:tabLst>
            </a:pPr>
            <a:r>
              <a:rPr lang="en-US" sz="2400" spc="-5" dirty="0">
                <a:latin typeface="Arial"/>
                <a:cs typeface="Arial"/>
              </a:rPr>
              <a:t>All facts and circumstances taken into</a:t>
            </a:r>
            <a:r>
              <a:rPr lang="en-US" sz="2400" spc="25" dirty="0">
                <a:latin typeface="Arial"/>
                <a:cs typeface="Arial"/>
              </a:rPr>
              <a:t> </a:t>
            </a:r>
            <a:r>
              <a:rPr lang="en-US" sz="2400" spc="-5" dirty="0">
                <a:latin typeface="Arial"/>
                <a:cs typeface="Arial"/>
              </a:rPr>
              <a:t>account.</a:t>
            </a:r>
            <a:endParaRPr lang="en-US" sz="2400" dirty="0">
              <a:latin typeface="Arial"/>
              <a:cs typeface="Arial"/>
            </a:endParaRPr>
          </a:p>
          <a:p>
            <a:pPr marL="527685" indent="-514984">
              <a:lnSpc>
                <a:spcPct val="100000"/>
              </a:lnSpc>
              <a:spcBef>
                <a:spcPts val="405"/>
              </a:spcBef>
              <a:buClrTx/>
              <a:buSzPct val="66666"/>
              <a:buAutoNum type="arabicPeriod"/>
              <a:tabLst>
                <a:tab pos="527685" algn="l"/>
                <a:tab pos="528320" algn="l"/>
              </a:tabLst>
            </a:pPr>
            <a:r>
              <a:rPr lang="en-US" sz="2400" spc="-5" dirty="0">
                <a:latin typeface="Arial"/>
                <a:cs typeface="Arial"/>
              </a:rPr>
              <a:t>The holding period is </a:t>
            </a:r>
            <a:r>
              <a:rPr lang="en-US" sz="2400" dirty="0">
                <a:latin typeface="Arial"/>
                <a:cs typeface="Arial"/>
              </a:rPr>
              <a:t>just </a:t>
            </a:r>
            <a:r>
              <a:rPr lang="en-US" sz="2400" spc="-5" dirty="0">
                <a:latin typeface="Arial"/>
                <a:cs typeface="Arial"/>
              </a:rPr>
              <a:t>one (of many)</a:t>
            </a:r>
            <a:r>
              <a:rPr lang="en-US" sz="2400" spc="55" dirty="0">
                <a:latin typeface="Arial"/>
                <a:cs typeface="Arial"/>
              </a:rPr>
              <a:t> </a:t>
            </a:r>
            <a:r>
              <a:rPr lang="en-US" sz="2400" spc="-5" dirty="0">
                <a:latin typeface="Arial"/>
                <a:cs typeface="Arial"/>
              </a:rPr>
              <a:t>factors.</a:t>
            </a:r>
            <a:endParaRPr lang="en-US" sz="2400" dirty="0">
              <a:latin typeface="Arial"/>
              <a:cs typeface="Arial"/>
            </a:endParaRPr>
          </a:p>
          <a:p>
            <a:pPr marL="527685" marR="5080" indent="-514984">
              <a:lnSpc>
                <a:spcPct val="100000"/>
              </a:lnSpc>
              <a:spcBef>
                <a:spcPts val="390"/>
              </a:spcBef>
              <a:buClrTx/>
              <a:buSzPct val="66666"/>
              <a:buAutoNum type="arabicPeriod"/>
              <a:tabLst>
                <a:tab pos="527685" algn="l"/>
                <a:tab pos="528320" algn="l"/>
              </a:tabLst>
            </a:pPr>
            <a:r>
              <a:rPr lang="en-US" sz="2400" spc="-5" dirty="0">
                <a:latin typeface="Arial"/>
                <a:cs typeface="Arial"/>
              </a:rPr>
              <a:t>Ideally the taxpayer has multiple factors </a:t>
            </a:r>
            <a:r>
              <a:rPr lang="en-US" sz="2400" dirty="0">
                <a:latin typeface="Arial"/>
                <a:cs typeface="Arial"/>
              </a:rPr>
              <a:t>to </a:t>
            </a:r>
            <a:r>
              <a:rPr lang="en-US" sz="2400" spc="-5" dirty="0">
                <a:latin typeface="Arial"/>
                <a:cs typeface="Arial"/>
              </a:rPr>
              <a:t>establish  the intent </a:t>
            </a:r>
            <a:r>
              <a:rPr lang="en-US" sz="2400" dirty="0">
                <a:latin typeface="Arial"/>
                <a:cs typeface="Arial"/>
              </a:rPr>
              <a:t>to </a:t>
            </a:r>
            <a:r>
              <a:rPr lang="en-US" sz="2400" spc="-5" dirty="0">
                <a:latin typeface="Arial"/>
                <a:cs typeface="Arial"/>
              </a:rPr>
              <a:t>hold for</a:t>
            </a:r>
            <a:r>
              <a:rPr lang="en-US" sz="2400" spc="-40" dirty="0">
                <a:latin typeface="Arial"/>
                <a:cs typeface="Arial"/>
              </a:rPr>
              <a:t> </a:t>
            </a:r>
            <a:r>
              <a:rPr lang="en-US" sz="2400" spc="-5" dirty="0">
                <a:latin typeface="Arial"/>
                <a:cs typeface="Arial"/>
              </a:rPr>
              <a:t>investment.</a:t>
            </a:r>
            <a:endParaRPr lang="en-US" sz="2400" dirty="0">
              <a:latin typeface="Arial"/>
              <a:cs typeface="Arial"/>
            </a:endParaRPr>
          </a:p>
          <a:p>
            <a:pPr marL="527685" marR="512445" indent="-514984">
              <a:lnSpc>
                <a:spcPct val="100000"/>
              </a:lnSpc>
              <a:spcBef>
                <a:spcPts val="390"/>
              </a:spcBef>
              <a:buClrTx/>
              <a:buSzPct val="66666"/>
              <a:buAutoNum type="arabicPeriod"/>
              <a:tabLst>
                <a:tab pos="527685" algn="l"/>
                <a:tab pos="528320" algn="l"/>
              </a:tabLst>
            </a:pPr>
            <a:r>
              <a:rPr lang="en-US" sz="2400" spc="-5" dirty="0">
                <a:latin typeface="Arial"/>
                <a:cs typeface="Arial"/>
              </a:rPr>
              <a:t>Contrary facts may lead the IRS </a:t>
            </a:r>
            <a:r>
              <a:rPr lang="en-US" sz="2400" dirty="0">
                <a:latin typeface="Arial"/>
                <a:cs typeface="Arial"/>
              </a:rPr>
              <a:t>to </a:t>
            </a:r>
            <a:r>
              <a:rPr lang="en-US" sz="2400" spc="-5" dirty="0">
                <a:latin typeface="Arial"/>
                <a:cs typeface="Arial"/>
              </a:rPr>
              <a:t>conclude the  property was not held for investment</a:t>
            </a:r>
            <a:r>
              <a:rPr lang="en-US" sz="2400" spc="20" dirty="0">
                <a:latin typeface="Arial"/>
                <a:cs typeface="Arial"/>
              </a:rPr>
              <a:t> </a:t>
            </a:r>
            <a:r>
              <a:rPr lang="en-US" sz="2400" spc="-5" dirty="0">
                <a:latin typeface="Arial"/>
                <a:cs typeface="Arial"/>
              </a:rPr>
              <a:t>purposes.</a:t>
            </a:r>
          </a:p>
          <a:p>
            <a:pPr marL="527685" marR="512445" indent="-514984">
              <a:lnSpc>
                <a:spcPct val="100000"/>
              </a:lnSpc>
              <a:spcBef>
                <a:spcPts val="390"/>
              </a:spcBef>
              <a:buClrTx/>
              <a:buSzPct val="66666"/>
              <a:buFont typeface="Calibri" panose="020F0502020204030204" pitchFamily="34" charset="0"/>
              <a:buAutoNum type="arabicPeriod"/>
              <a:tabLst>
                <a:tab pos="527685" algn="l"/>
                <a:tab pos="528320" algn="l"/>
              </a:tabLst>
            </a:pPr>
            <a:r>
              <a:rPr lang="en-US" sz="2400" spc="-5" dirty="0">
                <a:latin typeface="Arial"/>
                <a:cs typeface="Arial"/>
              </a:rPr>
              <a:t>Goolsby </a:t>
            </a:r>
            <a:r>
              <a:rPr lang="en-US" sz="2400" spc="-90" dirty="0">
                <a:latin typeface="Arial"/>
                <a:cs typeface="Arial"/>
              </a:rPr>
              <a:t>v.</a:t>
            </a:r>
            <a:r>
              <a:rPr lang="en-US" sz="2400" spc="-65" dirty="0">
                <a:latin typeface="Arial"/>
                <a:cs typeface="Arial"/>
              </a:rPr>
              <a:t> </a:t>
            </a:r>
            <a:r>
              <a:rPr lang="en-US" sz="2400" spc="-5" dirty="0">
                <a:latin typeface="Arial"/>
                <a:cs typeface="Arial"/>
              </a:rPr>
              <a:t>Commissioner of Social Security Administration (April 1,</a:t>
            </a:r>
            <a:r>
              <a:rPr lang="en-US" sz="2400" spc="-60" dirty="0">
                <a:latin typeface="Arial"/>
                <a:cs typeface="Arial"/>
              </a:rPr>
              <a:t> </a:t>
            </a:r>
            <a:r>
              <a:rPr lang="en-US" sz="2400" spc="-10" dirty="0">
                <a:latin typeface="Arial"/>
                <a:cs typeface="Arial"/>
              </a:rPr>
              <a:t>2010).</a:t>
            </a:r>
            <a:endParaRPr lang="en-US" sz="2400" dirty="0">
              <a:latin typeface="Arial"/>
              <a:cs typeface="Arial"/>
            </a:endParaRPr>
          </a:p>
          <a:p>
            <a:pPr marL="527685" marR="512445" indent="-514984">
              <a:lnSpc>
                <a:spcPct val="100000"/>
              </a:lnSpc>
              <a:spcBef>
                <a:spcPts val="390"/>
              </a:spcBef>
              <a:buClrTx/>
              <a:buSzPct val="66666"/>
              <a:buFont typeface="Calibri" panose="020F0502020204030204" pitchFamily="34" charset="0"/>
              <a:buAutoNum type="arabicPeriod"/>
              <a:tabLst>
                <a:tab pos="527685" algn="l"/>
                <a:tab pos="528320" algn="l"/>
              </a:tabLst>
            </a:pPr>
            <a:r>
              <a:rPr lang="en-US" sz="2400" spc="-5" dirty="0">
                <a:latin typeface="Arial"/>
                <a:cs typeface="Arial"/>
              </a:rPr>
              <a:t>Reesink </a:t>
            </a:r>
            <a:r>
              <a:rPr lang="en-US" sz="2400" spc="-90" dirty="0">
                <a:latin typeface="Arial"/>
                <a:cs typeface="Arial"/>
              </a:rPr>
              <a:t>v.</a:t>
            </a:r>
            <a:r>
              <a:rPr lang="en-US" sz="2400" spc="-50" dirty="0">
                <a:latin typeface="Arial"/>
                <a:cs typeface="Arial"/>
              </a:rPr>
              <a:t> </a:t>
            </a:r>
            <a:r>
              <a:rPr lang="en-US" sz="2400" spc="-5" dirty="0">
                <a:latin typeface="Arial"/>
                <a:cs typeface="Arial"/>
              </a:rPr>
              <a:t>Commissioner of Internal Revenue Service (April 23,</a:t>
            </a:r>
            <a:r>
              <a:rPr lang="en-US" sz="2400" spc="-50" dirty="0">
                <a:latin typeface="Arial"/>
                <a:cs typeface="Arial"/>
              </a:rPr>
              <a:t> </a:t>
            </a:r>
            <a:r>
              <a:rPr lang="en-US" sz="2400" spc="-10" dirty="0">
                <a:latin typeface="Arial"/>
                <a:cs typeface="Arial"/>
              </a:rPr>
              <a:t>2012).</a:t>
            </a:r>
            <a:endParaRPr lang="en-US" sz="2400" dirty="0">
              <a:latin typeface="Arial"/>
              <a:cs typeface="Arial"/>
            </a:endParaRPr>
          </a:p>
          <a:p>
            <a:pPr marL="527685" marR="512445" indent="-514984">
              <a:lnSpc>
                <a:spcPct val="100000"/>
              </a:lnSpc>
              <a:spcBef>
                <a:spcPts val="390"/>
              </a:spcBef>
              <a:buClr>
                <a:srgbClr val="00B050"/>
              </a:buClr>
              <a:buSzPct val="66666"/>
              <a:buFont typeface="Calibri" panose="020F0502020204030204" pitchFamily="34" charset="0"/>
              <a:buAutoNum type="arabicPeriod"/>
              <a:tabLst>
                <a:tab pos="527685" algn="l"/>
                <a:tab pos="528320" algn="l"/>
              </a:tabLst>
            </a:pPr>
            <a:endParaRPr lang="en-US" sz="1800" dirty="0">
              <a:latin typeface="Arial"/>
              <a:cs typeface="Arial"/>
            </a:endParaRPr>
          </a:p>
          <a:p>
            <a:pPr marL="527685" marR="512445" indent="-514984">
              <a:lnSpc>
                <a:spcPct val="100000"/>
              </a:lnSpc>
              <a:spcBef>
                <a:spcPts val="390"/>
              </a:spcBef>
              <a:buClr>
                <a:srgbClr val="00B050"/>
              </a:buClr>
              <a:buSzPct val="66666"/>
              <a:buAutoNum type="arabicPeriod"/>
              <a:tabLst>
                <a:tab pos="527685" algn="l"/>
                <a:tab pos="528320" algn="l"/>
              </a:tabLst>
            </a:pPr>
            <a:endParaRPr lang="en-US" sz="180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pPr>
              <a:defRPr/>
            </a:pPr>
            <a:fld id="{F361E732-BA25-4F0E-B994-F1EF86B081A8}" type="slidenum">
              <a:rPr lang="en-US" smtClean="0"/>
              <a:pPr>
                <a:defRPr/>
              </a:pPr>
              <a:t>32</a:t>
            </a:fld>
            <a:endParaRPr lang="en-US" dirty="0"/>
          </a:p>
        </p:txBody>
      </p:sp>
    </p:spTree>
    <p:extLst>
      <p:ext uri="{BB962C8B-B14F-4D97-AF65-F5344CB8AC3E}">
        <p14:creationId xmlns:p14="http://schemas.microsoft.com/office/powerpoint/2010/main" val="67239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58" y="286606"/>
            <a:ext cx="7940041" cy="827217"/>
          </a:xfrm>
          <a:effectLst>
            <a:outerShdw blurRad="50800" dist="50800" dir="5400000" algn="ctr" rotWithShape="0">
              <a:schemeClr val="bg1">
                <a:lumMod val="75000"/>
              </a:schemeClr>
            </a:outerShdw>
          </a:effectLst>
        </p:spPr>
        <p:txBody>
          <a:bodyPr>
            <a:noAutofit/>
          </a:bodyPr>
          <a:lstStyle/>
          <a:p>
            <a:r>
              <a:rPr lang="en-US" sz="3600" dirty="0"/>
              <a:t>Goolsby v. Commissioner of Social Security Administration</a:t>
            </a:r>
          </a:p>
        </p:txBody>
      </p:sp>
      <p:sp>
        <p:nvSpPr>
          <p:cNvPr id="6" name="Content Placeholder 5"/>
          <p:cNvSpPr>
            <a:spLocks noGrp="1"/>
          </p:cNvSpPr>
          <p:nvPr>
            <p:ph idx="1"/>
          </p:nvPr>
        </p:nvSpPr>
        <p:spPr/>
        <p:txBody>
          <a:bodyPr>
            <a:normAutofit lnSpcReduction="10000"/>
          </a:bodyPr>
          <a:lstStyle/>
          <a:p>
            <a:pPr marL="469900" lvl="0" indent="-457200" defTabSz="914400">
              <a:lnSpc>
                <a:spcPct val="100000"/>
              </a:lnSpc>
              <a:spcBef>
                <a:spcPts val="0"/>
              </a:spcBef>
              <a:spcAft>
                <a:spcPts val="0"/>
              </a:spcAft>
              <a:buClr>
                <a:srgbClr val="00B050"/>
              </a:buClr>
              <a:buSzTx/>
              <a:buFont typeface="Wingdings" panose="05000000000000000000" pitchFamily="2" charset="2"/>
              <a:buChar char="Ø"/>
            </a:pPr>
            <a:r>
              <a:rPr lang="en-US" sz="2600" dirty="0">
                <a:latin typeface="Arial"/>
                <a:cs typeface="Arial"/>
              </a:rPr>
              <a:t>Case where </a:t>
            </a:r>
            <a:r>
              <a:rPr lang="en-US" sz="2600" spc="-5" dirty="0">
                <a:latin typeface="Arial"/>
                <a:cs typeface="Arial"/>
              </a:rPr>
              <a:t>facts </a:t>
            </a:r>
            <a:r>
              <a:rPr lang="en-US" sz="2600" u="heavy" dirty="0">
                <a:latin typeface="Arial"/>
                <a:cs typeface="Arial"/>
              </a:rPr>
              <a:t>did </a:t>
            </a:r>
            <a:r>
              <a:rPr lang="en-US" sz="2600" u="heavy" spc="5" dirty="0">
                <a:latin typeface="Arial"/>
                <a:cs typeface="Arial"/>
              </a:rPr>
              <a:t>not </a:t>
            </a:r>
            <a:r>
              <a:rPr lang="en-US" sz="2600" dirty="0">
                <a:latin typeface="Arial"/>
                <a:cs typeface="Arial"/>
              </a:rPr>
              <a:t>support investment</a:t>
            </a:r>
            <a:r>
              <a:rPr lang="en-US" sz="2600" spc="-185" dirty="0">
                <a:latin typeface="Arial"/>
                <a:cs typeface="Arial"/>
              </a:rPr>
              <a:t> </a:t>
            </a:r>
            <a:r>
              <a:rPr lang="en-US" sz="2600" dirty="0">
                <a:latin typeface="Arial"/>
                <a:cs typeface="Arial"/>
              </a:rPr>
              <a:t>intent.</a:t>
            </a:r>
          </a:p>
          <a:p>
            <a:pPr marL="469265" marR="852805" lvl="0" indent="-457200" defTabSz="914400">
              <a:lnSpc>
                <a:spcPct val="100000"/>
              </a:lnSpc>
              <a:spcBef>
                <a:spcPts val="395"/>
              </a:spcBef>
              <a:spcAft>
                <a:spcPts val="0"/>
              </a:spcAft>
              <a:buClr>
                <a:srgbClr val="00B050"/>
              </a:buClr>
              <a:buSzTx/>
              <a:buFont typeface="Wingdings" panose="05000000000000000000" pitchFamily="2" charset="2"/>
              <a:buChar char="Ø"/>
            </a:pPr>
            <a:r>
              <a:rPr lang="en-US" sz="2600" spc="-30" dirty="0">
                <a:latin typeface="Arial"/>
                <a:cs typeface="Arial"/>
              </a:rPr>
              <a:t>Taxpayer </a:t>
            </a:r>
            <a:r>
              <a:rPr lang="en-US" sz="2600" spc="5" dirty="0">
                <a:latin typeface="Arial"/>
                <a:cs typeface="Arial"/>
              </a:rPr>
              <a:t>moved </a:t>
            </a:r>
            <a:r>
              <a:rPr lang="en-US" sz="2600" spc="-5" dirty="0">
                <a:latin typeface="Arial"/>
                <a:cs typeface="Arial"/>
              </a:rPr>
              <a:t>into </a:t>
            </a:r>
            <a:r>
              <a:rPr lang="en-US" sz="2600" dirty="0">
                <a:latin typeface="Arial"/>
                <a:cs typeface="Arial"/>
              </a:rPr>
              <a:t>the property </a:t>
            </a:r>
            <a:r>
              <a:rPr lang="en-US" sz="2600" spc="-5" dirty="0">
                <a:latin typeface="Arial"/>
                <a:cs typeface="Arial"/>
              </a:rPr>
              <a:t>after </a:t>
            </a:r>
            <a:r>
              <a:rPr lang="en-US" sz="2600" dirty="0">
                <a:latin typeface="Arial"/>
                <a:cs typeface="Arial"/>
              </a:rPr>
              <a:t>only 2 months.</a:t>
            </a:r>
          </a:p>
          <a:p>
            <a:pPr marL="469900" lvl="0" indent="-457200" defTabSz="914400">
              <a:lnSpc>
                <a:spcPct val="100000"/>
              </a:lnSpc>
              <a:spcBef>
                <a:spcPts val="395"/>
              </a:spcBef>
              <a:spcAft>
                <a:spcPts val="0"/>
              </a:spcAft>
              <a:buClr>
                <a:srgbClr val="00B050"/>
              </a:buClr>
              <a:buSzTx/>
              <a:buFont typeface="Wingdings" panose="05000000000000000000" pitchFamily="2" charset="2"/>
              <a:buChar char="Ø"/>
            </a:pPr>
            <a:r>
              <a:rPr lang="en-US" sz="2600" dirty="0">
                <a:latin typeface="Arial"/>
                <a:cs typeface="Arial"/>
              </a:rPr>
              <a:t>Sold principal residence around the same</a:t>
            </a:r>
            <a:r>
              <a:rPr lang="en-US" sz="2600" spc="-204" dirty="0">
                <a:latin typeface="Arial"/>
                <a:cs typeface="Arial"/>
              </a:rPr>
              <a:t> </a:t>
            </a:r>
            <a:r>
              <a:rPr lang="en-US" sz="2600" spc="-5" dirty="0">
                <a:latin typeface="Arial"/>
                <a:cs typeface="Arial"/>
              </a:rPr>
              <a:t>time.</a:t>
            </a:r>
            <a:endParaRPr lang="en-US" sz="2600" dirty="0">
              <a:latin typeface="Arial"/>
              <a:cs typeface="Arial"/>
            </a:endParaRPr>
          </a:p>
          <a:p>
            <a:pPr marL="469900" lvl="0" indent="-457200" defTabSz="914400">
              <a:lnSpc>
                <a:spcPct val="100000"/>
              </a:lnSpc>
              <a:spcBef>
                <a:spcPts val="405"/>
              </a:spcBef>
              <a:spcAft>
                <a:spcPts val="0"/>
              </a:spcAft>
              <a:buClr>
                <a:srgbClr val="00B050"/>
              </a:buClr>
              <a:buSzTx/>
              <a:buFont typeface="Wingdings" panose="05000000000000000000" pitchFamily="2" charset="2"/>
              <a:buChar char="Ø"/>
            </a:pPr>
            <a:r>
              <a:rPr lang="en-US" sz="2600" dirty="0">
                <a:latin typeface="Arial"/>
                <a:cs typeface="Arial"/>
              </a:rPr>
              <a:t>Replacement property could </a:t>
            </a:r>
            <a:r>
              <a:rPr lang="en-US" sz="2600" spc="5" dirty="0">
                <a:latin typeface="Arial"/>
                <a:cs typeface="Arial"/>
              </a:rPr>
              <a:t>not </a:t>
            </a:r>
            <a:r>
              <a:rPr lang="en-US" sz="2600" dirty="0">
                <a:latin typeface="Arial"/>
                <a:cs typeface="Arial"/>
              </a:rPr>
              <a:t>be rented </a:t>
            </a:r>
            <a:r>
              <a:rPr lang="en-US" sz="2600" spc="5" dirty="0">
                <a:latin typeface="Arial"/>
                <a:cs typeface="Arial"/>
              </a:rPr>
              <a:t>per homeowners association.</a:t>
            </a:r>
            <a:endParaRPr lang="en-US" sz="2600" dirty="0">
              <a:latin typeface="Arial"/>
              <a:cs typeface="Arial"/>
            </a:endParaRPr>
          </a:p>
          <a:p>
            <a:pPr marL="469900" lvl="0" indent="-457200" defTabSz="914400">
              <a:lnSpc>
                <a:spcPct val="100000"/>
              </a:lnSpc>
              <a:spcBef>
                <a:spcPts val="390"/>
              </a:spcBef>
              <a:spcAft>
                <a:spcPts val="0"/>
              </a:spcAft>
              <a:buClr>
                <a:srgbClr val="00B050"/>
              </a:buClr>
              <a:buSzTx/>
              <a:buFont typeface="Wingdings" panose="05000000000000000000" pitchFamily="2" charset="2"/>
              <a:buChar char="Ø"/>
            </a:pPr>
            <a:r>
              <a:rPr lang="en-US" sz="2600" dirty="0">
                <a:latin typeface="Arial"/>
                <a:cs typeface="Arial"/>
              </a:rPr>
              <a:t>No attempts </a:t>
            </a:r>
            <a:r>
              <a:rPr lang="en-US" sz="2600" spc="-5" dirty="0">
                <a:latin typeface="Arial"/>
                <a:cs typeface="Arial"/>
              </a:rPr>
              <a:t>to </a:t>
            </a:r>
            <a:r>
              <a:rPr lang="en-US" sz="2600" dirty="0">
                <a:latin typeface="Arial"/>
                <a:cs typeface="Arial"/>
              </a:rPr>
              <a:t>rent the replacement</a:t>
            </a:r>
            <a:r>
              <a:rPr lang="en-US" sz="2600" spc="-204" dirty="0">
                <a:latin typeface="Arial"/>
                <a:cs typeface="Arial"/>
              </a:rPr>
              <a:t> </a:t>
            </a:r>
            <a:r>
              <a:rPr lang="en-US" sz="2600" dirty="0">
                <a:latin typeface="Arial"/>
                <a:cs typeface="Arial"/>
              </a:rPr>
              <a:t>property.</a:t>
            </a:r>
          </a:p>
          <a:p>
            <a:pPr marL="469900" lvl="0" indent="-457200" defTabSz="914400">
              <a:lnSpc>
                <a:spcPct val="100000"/>
              </a:lnSpc>
              <a:spcBef>
                <a:spcPts val="390"/>
              </a:spcBef>
              <a:spcAft>
                <a:spcPts val="0"/>
              </a:spcAft>
              <a:buClr>
                <a:srgbClr val="00B050"/>
              </a:buClr>
              <a:buSzTx/>
              <a:buFont typeface="Wingdings" panose="05000000000000000000" pitchFamily="2" charset="2"/>
              <a:buChar char="Ø"/>
            </a:pPr>
            <a:r>
              <a:rPr lang="en-US" sz="2600" dirty="0">
                <a:latin typeface="Arial"/>
                <a:cs typeface="Arial"/>
              </a:rPr>
              <a:t>Finished </a:t>
            </a:r>
            <a:r>
              <a:rPr lang="en-US" sz="2600" spc="5" dirty="0">
                <a:latin typeface="Arial"/>
                <a:cs typeface="Arial"/>
              </a:rPr>
              <a:t>basement </a:t>
            </a:r>
            <a:r>
              <a:rPr lang="en-US" sz="2600" dirty="0">
                <a:latin typeface="Arial"/>
                <a:cs typeface="Arial"/>
              </a:rPr>
              <a:t>shortly </a:t>
            </a:r>
            <a:r>
              <a:rPr lang="en-US" sz="2600" spc="-5" dirty="0">
                <a:latin typeface="Arial"/>
                <a:cs typeface="Arial"/>
              </a:rPr>
              <a:t>after</a:t>
            </a:r>
            <a:r>
              <a:rPr lang="en-US" sz="2600" spc="-220" dirty="0">
                <a:latin typeface="Arial"/>
                <a:cs typeface="Arial"/>
              </a:rPr>
              <a:t> </a:t>
            </a:r>
            <a:r>
              <a:rPr lang="en-US" sz="2600" dirty="0">
                <a:latin typeface="Arial"/>
                <a:cs typeface="Arial"/>
              </a:rPr>
              <a:t>acquiring.</a:t>
            </a:r>
          </a:p>
          <a:p>
            <a:pPr marL="469265" marR="580390" lvl="0" indent="-457200" defTabSz="914400">
              <a:lnSpc>
                <a:spcPct val="100000"/>
              </a:lnSpc>
              <a:spcBef>
                <a:spcPts val="405"/>
              </a:spcBef>
              <a:spcAft>
                <a:spcPts val="0"/>
              </a:spcAft>
              <a:buClr>
                <a:srgbClr val="00B050"/>
              </a:buClr>
              <a:buSzTx/>
              <a:buFont typeface="Wingdings" panose="05000000000000000000" pitchFamily="2" charset="2"/>
              <a:buChar char="Ø"/>
            </a:pPr>
            <a:r>
              <a:rPr lang="en-US" sz="2600" dirty="0">
                <a:latin typeface="Arial"/>
                <a:cs typeface="Arial"/>
              </a:rPr>
              <a:t>Non-privileged conversations </a:t>
            </a:r>
            <a:r>
              <a:rPr lang="en-US" sz="2600" spc="-5" dirty="0">
                <a:latin typeface="Arial"/>
                <a:cs typeface="Arial"/>
              </a:rPr>
              <a:t>with </a:t>
            </a:r>
            <a:r>
              <a:rPr lang="en-US" sz="2600" dirty="0">
                <a:latin typeface="Arial"/>
                <a:cs typeface="Arial"/>
              </a:rPr>
              <a:t>QI taken </a:t>
            </a:r>
            <a:r>
              <a:rPr lang="en-US" sz="2600" spc="-5" dirty="0">
                <a:latin typeface="Arial"/>
                <a:cs typeface="Arial"/>
              </a:rPr>
              <a:t>into </a:t>
            </a:r>
            <a:r>
              <a:rPr lang="en-US" sz="2600" spc="5" dirty="0">
                <a:latin typeface="Arial"/>
                <a:cs typeface="Arial"/>
              </a:rPr>
              <a:t>account.</a:t>
            </a:r>
            <a:endParaRPr lang="en-US" sz="2600" dirty="0">
              <a:latin typeface="Arial"/>
              <a:cs typeface="Arial"/>
            </a:endParaRPr>
          </a:p>
          <a:p>
            <a:endParaRPr lang="en-US" dirty="0"/>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33</a:t>
            </a:fld>
            <a:endParaRPr lang="en-US" dirty="0"/>
          </a:p>
        </p:txBody>
      </p:sp>
    </p:spTree>
    <p:extLst>
      <p:ext uri="{BB962C8B-B14F-4D97-AF65-F5344CB8AC3E}">
        <p14:creationId xmlns:p14="http://schemas.microsoft.com/office/powerpoint/2010/main" val="1867566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940040" cy="827217"/>
          </a:xfrm>
          <a:effectLst>
            <a:outerShdw blurRad="50800" dist="50800" dir="5400000" algn="ctr" rotWithShape="0">
              <a:schemeClr val="bg1">
                <a:lumMod val="75000"/>
              </a:schemeClr>
            </a:outerShdw>
          </a:effectLst>
        </p:spPr>
        <p:txBody>
          <a:bodyPr>
            <a:normAutofit fontScale="90000"/>
          </a:bodyPr>
          <a:lstStyle/>
          <a:p>
            <a:r>
              <a:rPr lang="en-US" dirty="0"/>
              <a:t>Reesink vs. Commissioner of Internal Revenue</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34</a:t>
            </a:fld>
            <a:endParaRPr lang="en-US" dirty="0"/>
          </a:p>
        </p:txBody>
      </p:sp>
      <p:sp>
        <p:nvSpPr>
          <p:cNvPr id="4" name="Content Placeholder 3"/>
          <p:cNvSpPr>
            <a:spLocks noGrp="1"/>
          </p:cNvSpPr>
          <p:nvPr>
            <p:ph idx="1"/>
          </p:nvPr>
        </p:nvSpPr>
        <p:spPr/>
        <p:txBody>
          <a:bodyPr>
            <a:normAutofit fontScale="92500"/>
          </a:bodyPr>
          <a:lstStyle/>
          <a:p>
            <a:pPr marL="469265" marR="534670" lvl="0" indent="-457200" defTabSz="914400">
              <a:lnSpc>
                <a:spcPct val="80000"/>
              </a:lnSpc>
              <a:spcBef>
                <a:spcPts val="0"/>
              </a:spcBef>
              <a:spcAft>
                <a:spcPts val="0"/>
              </a:spcAft>
              <a:buClr>
                <a:srgbClr val="00B050"/>
              </a:buClr>
              <a:buSzTx/>
              <a:buFont typeface="Wingdings" panose="05000000000000000000" pitchFamily="2" charset="2"/>
              <a:buChar char="Ø"/>
            </a:pPr>
            <a:r>
              <a:rPr lang="en-US" sz="2600" spc="5" dirty="0">
                <a:latin typeface="Arial"/>
                <a:cs typeface="Arial"/>
              </a:rPr>
              <a:t>Recent case </a:t>
            </a:r>
            <a:r>
              <a:rPr lang="en-US" sz="2600" dirty="0">
                <a:latin typeface="Arial"/>
                <a:cs typeface="Arial"/>
              </a:rPr>
              <a:t>where </a:t>
            </a:r>
            <a:r>
              <a:rPr lang="en-US" sz="2600" spc="-5" dirty="0">
                <a:latin typeface="Arial"/>
                <a:cs typeface="Arial"/>
              </a:rPr>
              <a:t>facts </a:t>
            </a:r>
            <a:r>
              <a:rPr lang="en-US" sz="2600" u="heavy" dirty="0">
                <a:latin typeface="Arial"/>
                <a:cs typeface="Arial"/>
              </a:rPr>
              <a:t>did </a:t>
            </a:r>
            <a:r>
              <a:rPr lang="en-US" sz="2600" dirty="0">
                <a:latin typeface="Arial"/>
                <a:cs typeface="Arial"/>
              </a:rPr>
              <a:t>support investment  intent.</a:t>
            </a:r>
          </a:p>
          <a:p>
            <a:pPr marL="469265" marR="5080" lvl="0" indent="-457200" defTabSz="914400">
              <a:lnSpc>
                <a:spcPts val="2500"/>
              </a:lnSpc>
              <a:spcBef>
                <a:spcPts val="370"/>
              </a:spcBef>
              <a:spcAft>
                <a:spcPts val="0"/>
              </a:spcAft>
              <a:buClr>
                <a:srgbClr val="00B050"/>
              </a:buClr>
              <a:buSzTx/>
              <a:buFont typeface="Wingdings" panose="05000000000000000000" pitchFamily="2" charset="2"/>
              <a:buChar char="Ø"/>
            </a:pPr>
            <a:r>
              <a:rPr lang="en-US" sz="2600" spc="-30" dirty="0">
                <a:latin typeface="Arial"/>
                <a:cs typeface="Arial"/>
              </a:rPr>
              <a:t>Taxpayer </a:t>
            </a:r>
            <a:r>
              <a:rPr lang="en-US" sz="2600" dirty="0">
                <a:latin typeface="Arial"/>
                <a:cs typeface="Arial"/>
              </a:rPr>
              <a:t>placed many rental </a:t>
            </a:r>
            <a:r>
              <a:rPr lang="en-US" sz="2600" spc="-5" dirty="0">
                <a:latin typeface="Arial"/>
                <a:cs typeface="Arial"/>
              </a:rPr>
              <a:t>flyers </a:t>
            </a:r>
            <a:r>
              <a:rPr lang="en-US" sz="2600" dirty="0">
                <a:latin typeface="Arial"/>
                <a:cs typeface="Arial"/>
              </a:rPr>
              <a:t>throughout town  advertising their </a:t>
            </a:r>
            <a:r>
              <a:rPr lang="en-US" sz="2600" spc="5" dirty="0">
                <a:latin typeface="Arial"/>
                <a:cs typeface="Arial"/>
              </a:rPr>
              <a:t>house </a:t>
            </a:r>
            <a:r>
              <a:rPr lang="en-US" sz="2600" dirty="0">
                <a:latin typeface="Arial"/>
                <a:cs typeface="Arial"/>
              </a:rPr>
              <a:t>as available </a:t>
            </a:r>
            <a:r>
              <a:rPr lang="en-US" sz="2600" spc="-5" dirty="0">
                <a:latin typeface="Arial"/>
                <a:cs typeface="Arial"/>
              </a:rPr>
              <a:t>for</a:t>
            </a:r>
            <a:r>
              <a:rPr lang="en-US" sz="2600" spc="-60" dirty="0">
                <a:latin typeface="Arial"/>
                <a:cs typeface="Arial"/>
              </a:rPr>
              <a:t> </a:t>
            </a:r>
            <a:r>
              <a:rPr lang="en-US" sz="2600" dirty="0">
                <a:latin typeface="Arial"/>
                <a:cs typeface="Arial"/>
              </a:rPr>
              <a:t>rent.</a:t>
            </a:r>
          </a:p>
          <a:p>
            <a:pPr marL="469900" lvl="0" indent="-457200" defTabSz="914400">
              <a:lnSpc>
                <a:spcPts val="2805"/>
              </a:lnSpc>
              <a:spcBef>
                <a:spcPts val="0"/>
              </a:spcBef>
              <a:spcAft>
                <a:spcPts val="0"/>
              </a:spcAft>
              <a:buClr>
                <a:srgbClr val="00B050"/>
              </a:buClr>
              <a:buSzTx/>
              <a:buFont typeface="Wingdings" panose="05000000000000000000" pitchFamily="2" charset="2"/>
              <a:buChar char="Ø"/>
            </a:pPr>
            <a:r>
              <a:rPr lang="en-US" sz="2600" spc="-30" dirty="0">
                <a:latin typeface="Arial"/>
                <a:cs typeface="Arial"/>
              </a:rPr>
              <a:t>Taxpayer </a:t>
            </a:r>
            <a:r>
              <a:rPr lang="en-US" sz="2600" spc="5" dirty="0">
                <a:latin typeface="Arial"/>
                <a:cs typeface="Arial"/>
              </a:rPr>
              <a:t>showed house </a:t>
            </a:r>
            <a:r>
              <a:rPr lang="en-US" sz="2600" spc="-5" dirty="0">
                <a:latin typeface="Arial"/>
                <a:cs typeface="Arial"/>
              </a:rPr>
              <a:t>to two </a:t>
            </a:r>
            <a:r>
              <a:rPr lang="en-US" sz="2600" dirty="0">
                <a:latin typeface="Arial"/>
                <a:cs typeface="Arial"/>
              </a:rPr>
              <a:t>potential</a:t>
            </a:r>
            <a:r>
              <a:rPr lang="en-US" sz="2600" spc="-250" dirty="0">
                <a:latin typeface="Arial"/>
                <a:cs typeface="Arial"/>
              </a:rPr>
              <a:t> </a:t>
            </a:r>
            <a:r>
              <a:rPr lang="en-US" sz="2600" dirty="0">
                <a:latin typeface="Arial"/>
                <a:cs typeface="Arial"/>
              </a:rPr>
              <a:t>renters.</a:t>
            </a:r>
          </a:p>
          <a:p>
            <a:pPr marL="469265" marR="868044" lvl="0" indent="-457200" defTabSz="914400">
              <a:lnSpc>
                <a:spcPts val="2500"/>
              </a:lnSpc>
              <a:spcBef>
                <a:spcPts val="495"/>
              </a:spcBef>
              <a:spcAft>
                <a:spcPts val="0"/>
              </a:spcAft>
              <a:buClr>
                <a:srgbClr val="00B050"/>
              </a:buClr>
              <a:buSzTx/>
              <a:buFont typeface="Wingdings" panose="05000000000000000000" pitchFamily="2" charset="2"/>
              <a:buChar char="Ø"/>
            </a:pPr>
            <a:r>
              <a:rPr lang="en-US" sz="2600" spc="-30" dirty="0">
                <a:latin typeface="Arial"/>
                <a:cs typeface="Arial"/>
              </a:rPr>
              <a:t>Taxpayer </a:t>
            </a:r>
            <a:r>
              <a:rPr lang="en-US" sz="2600" dirty="0">
                <a:latin typeface="Arial"/>
                <a:cs typeface="Arial"/>
              </a:rPr>
              <a:t>refrained </a:t>
            </a:r>
            <a:r>
              <a:rPr lang="en-US" sz="2600" spc="-5" dirty="0">
                <a:latin typeface="Arial"/>
                <a:cs typeface="Arial"/>
              </a:rPr>
              <a:t>from </a:t>
            </a:r>
            <a:r>
              <a:rPr lang="en-US" sz="2600" dirty="0">
                <a:latin typeface="Arial"/>
                <a:cs typeface="Arial"/>
              </a:rPr>
              <a:t>using the property for  recreational </a:t>
            </a:r>
            <a:r>
              <a:rPr lang="en-US" sz="2600" spc="5" dirty="0">
                <a:latin typeface="Arial"/>
                <a:cs typeface="Arial"/>
              </a:rPr>
              <a:t>use </a:t>
            </a:r>
            <a:r>
              <a:rPr lang="en-US" sz="2600" dirty="0">
                <a:latin typeface="Arial"/>
                <a:cs typeface="Arial"/>
              </a:rPr>
              <a:t>prior </a:t>
            </a:r>
            <a:r>
              <a:rPr lang="en-US" sz="2600" spc="-5" dirty="0">
                <a:latin typeface="Arial"/>
                <a:cs typeface="Arial"/>
              </a:rPr>
              <a:t>to </a:t>
            </a:r>
            <a:r>
              <a:rPr lang="en-US" sz="2600" dirty="0">
                <a:latin typeface="Arial"/>
                <a:cs typeface="Arial"/>
              </a:rPr>
              <a:t>moving </a:t>
            </a:r>
            <a:r>
              <a:rPr lang="en-US" sz="2600" spc="-5" dirty="0">
                <a:latin typeface="Arial"/>
                <a:cs typeface="Arial"/>
              </a:rPr>
              <a:t>into</a:t>
            </a:r>
            <a:r>
              <a:rPr lang="en-US" sz="2600" spc="-65" dirty="0">
                <a:latin typeface="Arial"/>
                <a:cs typeface="Arial"/>
              </a:rPr>
              <a:t> </a:t>
            </a:r>
            <a:r>
              <a:rPr lang="en-US" sz="2600" dirty="0">
                <a:latin typeface="Arial"/>
                <a:cs typeface="Arial"/>
              </a:rPr>
              <a:t>property.</a:t>
            </a:r>
          </a:p>
          <a:p>
            <a:pPr marL="469265" marR="403225" lvl="0" indent="-457200" defTabSz="914400">
              <a:lnSpc>
                <a:spcPts val="2500"/>
              </a:lnSpc>
              <a:spcBef>
                <a:spcPts val="390"/>
              </a:spcBef>
              <a:spcAft>
                <a:spcPts val="0"/>
              </a:spcAft>
              <a:buClr>
                <a:srgbClr val="00B050"/>
              </a:buClr>
              <a:buSzTx/>
              <a:buFont typeface="Wingdings" panose="05000000000000000000" pitchFamily="2" charset="2"/>
              <a:buChar char="Ø"/>
            </a:pPr>
            <a:r>
              <a:rPr lang="en-US" sz="2600" spc="-30" dirty="0">
                <a:latin typeface="Arial"/>
                <a:cs typeface="Arial"/>
              </a:rPr>
              <a:t>Taxpayer </a:t>
            </a:r>
            <a:r>
              <a:rPr lang="en-US" sz="2600" dirty="0">
                <a:latin typeface="Arial"/>
                <a:cs typeface="Arial"/>
              </a:rPr>
              <a:t>sold their residence 6 months after  purchasing replacement property </a:t>
            </a:r>
            <a:r>
              <a:rPr lang="en-US" sz="2600" spc="-5" dirty="0">
                <a:latin typeface="Arial"/>
                <a:cs typeface="Arial"/>
              </a:rPr>
              <a:t>in </a:t>
            </a:r>
            <a:r>
              <a:rPr lang="en-US" sz="2600" dirty="0">
                <a:latin typeface="Arial"/>
                <a:cs typeface="Arial"/>
              </a:rPr>
              <a:t>an</a:t>
            </a:r>
            <a:r>
              <a:rPr lang="en-US" sz="2600" spc="-25" dirty="0">
                <a:latin typeface="Arial"/>
                <a:cs typeface="Arial"/>
              </a:rPr>
              <a:t> </a:t>
            </a:r>
            <a:r>
              <a:rPr lang="en-US" sz="2600" spc="5" dirty="0">
                <a:latin typeface="Arial"/>
                <a:cs typeface="Arial"/>
              </a:rPr>
              <a:t>exchange.</a:t>
            </a:r>
            <a:endParaRPr lang="en-US" sz="2600" dirty="0">
              <a:latin typeface="Arial"/>
              <a:cs typeface="Arial"/>
            </a:endParaRPr>
          </a:p>
          <a:p>
            <a:pPr marL="469265" marR="1016000" lvl="0" indent="-457200" defTabSz="914400">
              <a:lnSpc>
                <a:spcPts val="2500"/>
              </a:lnSpc>
              <a:spcBef>
                <a:spcPts val="390"/>
              </a:spcBef>
              <a:spcAft>
                <a:spcPts val="0"/>
              </a:spcAft>
              <a:buClr>
                <a:srgbClr val="00B050"/>
              </a:buClr>
              <a:buSzTx/>
              <a:buFont typeface="Wingdings" panose="05000000000000000000" pitchFamily="2" charset="2"/>
              <a:buChar char="Ø"/>
            </a:pPr>
            <a:r>
              <a:rPr lang="en-US" sz="2600" spc="-30" dirty="0">
                <a:latin typeface="Arial"/>
                <a:cs typeface="Arial"/>
              </a:rPr>
              <a:t>Taxpayer </a:t>
            </a:r>
            <a:r>
              <a:rPr lang="en-US" sz="2600" spc="5" dirty="0">
                <a:latin typeface="Arial"/>
                <a:cs typeface="Arial"/>
              </a:rPr>
              <a:t>moved </a:t>
            </a:r>
            <a:r>
              <a:rPr lang="en-US" sz="2600" spc="-5" dirty="0">
                <a:latin typeface="Arial"/>
                <a:cs typeface="Arial"/>
              </a:rPr>
              <a:t>into </a:t>
            </a:r>
            <a:r>
              <a:rPr lang="en-US" sz="2600" dirty="0">
                <a:latin typeface="Arial"/>
                <a:cs typeface="Arial"/>
              </a:rPr>
              <a:t>property 8 months after  acquiring.</a:t>
            </a:r>
          </a:p>
          <a:p>
            <a:pPr marL="469900" lvl="0" indent="-457200" defTabSz="914400">
              <a:lnSpc>
                <a:spcPts val="2925"/>
              </a:lnSpc>
              <a:spcBef>
                <a:spcPts val="0"/>
              </a:spcBef>
              <a:spcAft>
                <a:spcPts val="0"/>
              </a:spcAft>
              <a:buClr>
                <a:srgbClr val="00B050"/>
              </a:buClr>
              <a:buSzTx/>
              <a:buFont typeface="Wingdings" panose="05000000000000000000" pitchFamily="2" charset="2"/>
              <a:buChar char="Ø"/>
            </a:pPr>
            <a:r>
              <a:rPr lang="en-US" sz="2600" dirty="0">
                <a:latin typeface="Arial"/>
                <a:cs typeface="Arial"/>
              </a:rPr>
              <a:t>Other supporting</a:t>
            </a:r>
            <a:r>
              <a:rPr lang="en-US" sz="2600" spc="-215" dirty="0">
                <a:latin typeface="Arial"/>
                <a:cs typeface="Arial"/>
              </a:rPr>
              <a:t> </a:t>
            </a:r>
            <a:r>
              <a:rPr lang="en-US" sz="2600" spc="-5" dirty="0">
                <a:latin typeface="Arial"/>
                <a:cs typeface="Arial"/>
              </a:rPr>
              <a:t>facts…</a:t>
            </a:r>
            <a:endParaRPr lang="en-US" sz="2600" dirty="0">
              <a:latin typeface="Arial"/>
              <a:cs typeface="Arial"/>
            </a:endParaRPr>
          </a:p>
          <a:p>
            <a:endParaRPr lang="en-US" dirty="0"/>
          </a:p>
        </p:txBody>
      </p:sp>
    </p:spTree>
    <p:extLst>
      <p:ext uri="{BB962C8B-B14F-4D97-AF65-F5344CB8AC3E}">
        <p14:creationId xmlns:p14="http://schemas.microsoft.com/office/powerpoint/2010/main" val="3598217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543800" cy="827217"/>
          </a:xfrm>
          <a:effectLst>
            <a:outerShdw blurRad="50800" dist="50800" dir="5400000" algn="ctr" rotWithShape="0">
              <a:schemeClr val="bg1">
                <a:lumMod val="75000"/>
              </a:schemeClr>
            </a:outerShdw>
          </a:effectLst>
        </p:spPr>
        <p:txBody>
          <a:bodyPr/>
          <a:lstStyle/>
          <a:p>
            <a:r>
              <a:rPr lang="en-US" dirty="0"/>
              <a:t>Vacation Homes</a:t>
            </a:r>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35</a:t>
            </a:fld>
            <a:endParaRPr lang="en-US" dirty="0"/>
          </a:p>
        </p:txBody>
      </p:sp>
      <p:sp>
        <p:nvSpPr>
          <p:cNvPr id="4" name="Content Placeholder 3"/>
          <p:cNvSpPr>
            <a:spLocks noGrp="1"/>
          </p:cNvSpPr>
          <p:nvPr>
            <p:ph idx="1"/>
          </p:nvPr>
        </p:nvSpPr>
        <p:spPr/>
        <p:txBody>
          <a:bodyPr>
            <a:normAutofit/>
          </a:bodyPr>
          <a:lstStyle/>
          <a:p>
            <a:r>
              <a:rPr lang="en-US" sz="2000" b="1" spc="-5" dirty="0">
                <a:latin typeface="Arial"/>
                <a:cs typeface="Arial"/>
              </a:rPr>
              <a:t>Barry </a:t>
            </a:r>
            <a:r>
              <a:rPr lang="en-US" sz="2000" b="1" dirty="0">
                <a:latin typeface="Arial"/>
                <a:cs typeface="Arial"/>
              </a:rPr>
              <a:t>E. </a:t>
            </a:r>
            <a:r>
              <a:rPr lang="en-US" sz="2000" b="1" spc="-5" dirty="0">
                <a:latin typeface="Arial"/>
                <a:cs typeface="Arial"/>
              </a:rPr>
              <a:t>Moore </a:t>
            </a:r>
            <a:r>
              <a:rPr lang="en-US" sz="2000" b="1" spc="-105" dirty="0">
                <a:latin typeface="Arial"/>
                <a:cs typeface="Arial"/>
              </a:rPr>
              <a:t>v. </a:t>
            </a:r>
            <a:r>
              <a:rPr lang="en-US" sz="2000" b="1" spc="-5" dirty="0">
                <a:latin typeface="Arial"/>
                <a:cs typeface="Arial"/>
              </a:rPr>
              <a:t>Comm., </a:t>
            </a:r>
            <a:r>
              <a:rPr lang="en-US" sz="2000" b="1" spc="-80" dirty="0">
                <a:latin typeface="Arial"/>
                <a:cs typeface="Arial"/>
              </a:rPr>
              <a:t>T.C. </a:t>
            </a:r>
            <a:r>
              <a:rPr lang="en-US" sz="2000" b="1" spc="-5" dirty="0">
                <a:latin typeface="Arial"/>
                <a:cs typeface="Arial"/>
              </a:rPr>
              <a:t>Memo.</a:t>
            </a:r>
            <a:r>
              <a:rPr lang="en-US" sz="2000" b="1" spc="190" dirty="0">
                <a:latin typeface="Arial"/>
                <a:cs typeface="Arial"/>
              </a:rPr>
              <a:t> </a:t>
            </a:r>
            <a:r>
              <a:rPr lang="en-US" sz="2000" b="1" spc="-5" dirty="0">
                <a:latin typeface="Arial"/>
                <a:cs typeface="Arial"/>
              </a:rPr>
              <a:t>2007-134 </a:t>
            </a:r>
          </a:p>
          <a:p>
            <a:pPr marL="457200" indent="-446088">
              <a:lnSpc>
                <a:spcPts val="2465"/>
              </a:lnSpc>
              <a:buClr>
                <a:srgbClr val="00B050"/>
              </a:buClr>
              <a:buFont typeface="Wingdings" panose="05000000000000000000" pitchFamily="2" charset="2"/>
              <a:buChar char="Ø"/>
            </a:pPr>
            <a:r>
              <a:rPr lang="en-US" sz="2000" spc="-5" dirty="0">
                <a:latin typeface="Arial"/>
                <a:cs typeface="Arial"/>
              </a:rPr>
              <a:t>The </a:t>
            </a:r>
            <a:r>
              <a:rPr lang="en-US" sz="2000" spc="-10" dirty="0">
                <a:latin typeface="Arial"/>
                <a:cs typeface="Arial"/>
              </a:rPr>
              <a:t>taxpayers never </a:t>
            </a:r>
            <a:r>
              <a:rPr lang="en-US" sz="2000" spc="-5" dirty="0">
                <a:latin typeface="Arial"/>
                <a:cs typeface="Arial"/>
              </a:rPr>
              <a:t>rented or attempted </a:t>
            </a:r>
            <a:r>
              <a:rPr lang="en-US" sz="2000" dirty="0">
                <a:latin typeface="Arial"/>
                <a:cs typeface="Arial"/>
              </a:rPr>
              <a:t>to </a:t>
            </a:r>
            <a:r>
              <a:rPr lang="en-US" sz="2000" spc="-5" dirty="0">
                <a:latin typeface="Arial"/>
                <a:cs typeface="Arial"/>
              </a:rPr>
              <a:t>rent the</a:t>
            </a:r>
            <a:r>
              <a:rPr lang="en-US" sz="2000" spc="200" dirty="0">
                <a:latin typeface="Arial"/>
                <a:cs typeface="Arial"/>
              </a:rPr>
              <a:t> </a:t>
            </a:r>
            <a:r>
              <a:rPr lang="en-US" sz="2000" spc="-5" dirty="0">
                <a:latin typeface="Arial"/>
                <a:cs typeface="Arial"/>
              </a:rPr>
              <a:t>property.</a:t>
            </a:r>
            <a:endParaRPr lang="en-US" sz="2000" dirty="0">
              <a:latin typeface="Arial"/>
              <a:cs typeface="Arial"/>
            </a:endParaRPr>
          </a:p>
          <a:p>
            <a:pPr marL="457200" marR="5080" indent="-446088">
              <a:lnSpc>
                <a:spcPts val="2020"/>
              </a:lnSpc>
              <a:spcBef>
                <a:spcPts val="430"/>
              </a:spcBef>
              <a:buClr>
                <a:srgbClr val="00B050"/>
              </a:buClr>
              <a:buFont typeface="Wingdings" panose="05000000000000000000" pitchFamily="2" charset="2"/>
              <a:buChar char="Ø"/>
            </a:pPr>
            <a:r>
              <a:rPr lang="en-US" sz="2000" spc="-5" dirty="0">
                <a:latin typeface="Arial"/>
                <a:cs typeface="Arial"/>
              </a:rPr>
              <a:t>The </a:t>
            </a:r>
            <a:r>
              <a:rPr lang="en-US" sz="2000" spc="-10" dirty="0">
                <a:latin typeface="Arial"/>
                <a:cs typeface="Arial"/>
              </a:rPr>
              <a:t>taxpayers </a:t>
            </a:r>
            <a:r>
              <a:rPr lang="en-US" sz="2000" spc="-5" dirty="0">
                <a:latin typeface="Arial"/>
                <a:cs typeface="Arial"/>
              </a:rPr>
              <a:t>deducted mortgage interest as “home mortgage  interest” expense rather than investment interest expense.</a:t>
            </a:r>
            <a:endParaRPr lang="en-US" sz="2000" dirty="0">
              <a:latin typeface="Arial"/>
              <a:cs typeface="Arial"/>
            </a:endParaRPr>
          </a:p>
          <a:p>
            <a:pPr marL="457200" marR="255904" indent="-446088">
              <a:lnSpc>
                <a:spcPct val="80000"/>
              </a:lnSpc>
              <a:spcBef>
                <a:spcPts val="425"/>
              </a:spcBef>
              <a:buClr>
                <a:srgbClr val="00B050"/>
              </a:buClr>
              <a:buFont typeface="Wingdings" panose="05000000000000000000" pitchFamily="2" charset="2"/>
              <a:buChar char="Ø"/>
            </a:pPr>
            <a:r>
              <a:rPr lang="en-US" sz="2000" spc="-5" dirty="0">
                <a:latin typeface="Arial"/>
                <a:cs typeface="Arial"/>
              </a:rPr>
              <a:t>The </a:t>
            </a:r>
            <a:r>
              <a:rPr lang="en-US" sz="2000" spc="-10" dirty="0">
                <a:latin typeface="Arial"/>
                <a:cs typeface="Arial"/>
              </a:rPr>
              <a:t>taxpayers </a:t>
            </a:r>
            <a:r>
              <a:rPr lang="en-US" sz="2000" spc="-5" dirty="0">
                <a:latin typeface="Arial"/>
                <a:cs typeface="Arial"/>
              </a:rPr>
              <a:t>did not </a:t>
            </a:r>
            <a:r>
              <a:rPr lang="en-US" sz="2000" dirty="0">
                <a:latin typeface="Arial"/>
                <a:cs typeface="Arial"/>
              </a:rPr>
              <a:t>take </a:t>
            </a:r>
            <a:r>
              <a:rPr lang="en-US" sz="2000" spc="-5" dirty="0">
                <a:latin typeface="Arial"/>
                <a:cs typeface="Arial"/>
              </a:rPr>
              <a:t>(and probably did not qualify for)  depreciation or other tax benefits associated with investment  </a:t>
            </a:r>
            <a:r>
              <a:rPr lang="en-US" sz="2000" spc="-25" dirty="0">
                <a:latin typeface="Arial"/>
                <a:cs typeface="Arial"/>
              </a:rPr>
              <a:t>property, </a:t>
            </a:r>
            <a:r>
              <a:rPr lang="en-US" sz="2000" spc="-5" dirty="0">
                <a:latin typeface="Arial"/>
                <a:cs typeface="Arial"/>
              </a:rPr>
              <a:t>including deductions or maintenance</a:t>
            </a:r>
            <a:r>
              <a:rPr lang="en-US" sz="2000" spc="10" dirty="0">
                <a:latin typeface="Arial"/>
                <a:cs typeface="Arial"/>
              </a:rPr>
              <a:t> </a:t>
            </a:r>
            <a:r>
              <a:rPr lang="en-US" sz="2000" spc="-5" dirty="0">
                <a:latin typeface="Arial"/>
                <a:cs typeface="Arial"/>
              </a:rPr>
              <a:t>expenses.</a:t>
            </a:r>
            <a:endParaRPr lang="en-US" sz="2000" dirty="0">
              <a:latin typeface="Arial"/>
              <a:cs typeface="Arial"/>
            </a:endParaRPr>
          </a:p>
          <a:p>
            <a:pPr marL="12700">
              <a:lnSpc>
                <a:spcPts val="3200"/>
              </a:lnSpc>
            </a:pPr>
            <a:r>
              <a:rPr lang="en-US" sz="2000" b="1" spc="-5" dirty="0">
                <a:latin typeface="Arial"/>
                <a:cs typeface="Arial"/>
              </a:rPr>
              <a:t>Planning</a:t>
            </a:r>
            <a:r>
              <a:rPr lang="en-US" sz="2000" b="1" spc="-45" dirty="0">
                <a:latin typeface="Arial"/>
                <a:cs typeface="Arial"/>
              </a:rPr>
              <a:t> </a:t>
            </a:r>
            <a:r>
              <a:rPr lang="en-US" sz="2000" b="1" spc="-5" dirty="0">
                <a:latin typeface="Arial"/>
                <a:cs typeface="Arial"/>
              </a:rPr>
              <a:t>Strategies</a:t>
            </a:r>
            <a:endParaRPr lang="en-US" sz="2000" dirty="0">
              <a:latin typeface="Arial"/>
              <a:cs typeface="Arial"/>
            </a:endParaRPr>
          </a:p>
          <a:p>
            <a:pPr marL="457200" indent="-457200">
              <a:lnSpc>
                <a:spcPts val="2425"/>
              </a:lnSpc>
              <a:spcBef>
                <a:spcPts val="0"/>
              </a:spcBef>
              <a:buClr>
                <a:srgbClr val="00B050"/>
              </a:buClr>
              <a:buFont typeface="Wingdings" panose="05000000000000000000" pitchFamily="2" charset="2"/>
              <a:buChar char="Ø"/>
            </a:pPr>
            <a:r>
              <a:rPr lang="en-US" sz="2000" spc="-5" dirty="0">
                <a:latin typeface="Arial"/>
                <a:cs typeface="Arial"/>
              </a:rPr>
              <a:t>Substantiate investment</a:t>
            </a:r>
            <a:r>
              <a:rPr lang="en-US" sz="2000" spc="70" dirty="0">
                <a:latin typeface="Arial"/>
                <a:cs typeface="Arial"/>
              </a:rPr>
              <a:t> </a:t>
            </a:r>
            <a:r>
              <a:rPr lang="en-US" sz="2000" spc="-5" dirty="0">
                <a:latin typeface="Arial"/>
                <a:cs typeface="Arial"/>
              </a:rPr>
              <a:t>intent.</a:t>
            </a:r>
            <a:endParaRPr lang="en-US" sz="2000" dirty="0">
              <a:latin typeface="Arial"/>
              <a:cs typeface="Arial"/>
            </a:endParaRPr>
          </a:p>
          <a:p>
            <a:pPr marL="457200" indent="-457200">
              <a:lnSpc>
                <a:spcPts val="2425"/>
              </a:lnSpc>
              <a:spcBef>
                <a:spcPts val="0"/>
              </a:spcBef>
              <a:buClr>
                <a:srgbClr val="00B050"/>
              </a:buClr>
              <a:buFont typeface="Wingdings" panose="05000000000000000000" pitchFamily="2" charset="2"/>
              <a:buChar char="Ø"/>
            </a:pPr>
            <a:r>
              <a:rPr lang="en-US" sz="2000" spc="-5" dirty="0">
                <a:latin typeface="Arial"/>
                <a:cs typeface="Arial"/>
              </a:rPr>
              <a:t>Report rental income, attempts </a:t>
            </a:r>
            <a:r>
              <a:rPr lang="en-US" sz="2000" dirty="0">
                <a:latin typeface="Arial"/>
                <a:cs typeface="Arial"/>
              </a:rPr>
              <a:t>to </a:t>
            </a:r>
            <a:r>
              <a:rPr lang="en-US" sz="2000" spc="-5" dirty="0">
                <a:latin typeface="Arial"/>
                <a:cs typeface="Arial"/>
              </a:rPr>
              <a:t>rent property or conversion  from a second home </a:t>
            </a:r>
            <a:r>
              <a:rPr lang="en-US" sz="2000" dirty="0">
                <a:latin typeface="Arial"/>
                <a:cs typeface="Arial"/>
              </a:rPr>
              <a:t>to </a:t>
            </a:r>
            <a:r>
              <a:rPr lang="en-US" sz="2000" spc="-5" dirty="0">
                <a:latin typeface="Arial"/>
                <a:cs typeface="Arial"/>
              </a:rPr>
              <a:t>a rental property held for</a:t>
            </a:r>
            <a:r>
              <a:rPr lang="en-US" sz="2000" spc="15" dirty="0">
                <a:latin typeface="Arial"/>
                <a:cs typeface="Arial"/>
              </a:rPr>
              <a:t> </a:t>
            </a:r>
            <a:r>
              <a:rPr lang="en-US" sz="2000" spc="-5" dirty="0">
                <a:latin typeface="Arial"/>
                <a:cs typeface="Arial"/>
              </a:rPr>
              <a:t>investment.</a:t>
            </a:r>
            <a:endParaRPr lang="en-US" sz="2000" dirty="0">
              <a:latin typeface="Arial"/>
              <a:cs typeface="Arial"/>
            </a:endParaRPr>
          </a:p>
          <a:p>
            <a:pPr marL="457200" indent="-457200">
              <a:lnSpc>
                <a:spcPts val="2410"/>
              </a:lnSpc>
              <a:spcBef>
                <a:spcPts val="0"/>
              </a:spcBef>
              <a:buClr>
                <a:srgbClr val="00B050"/>
              </a:buClr>
              <a:buFont typeface="Wingdings" panose="05000000000000000000" pitchFamily="2" charset="2"/>
              <a:buChar char="Ø"/>
            </a:pPr>
            <a:r>
              <a:rPr lang="en-US" sz="2000" spc="-20" dirty="0">
                <a:latin typeface="Arial"/>
                <a:cs typeface="Arial"/>
              </a:rPr>
              <a:t>Treat </a:t>
            </a:r>
            <a:r>
              <a:rPr lang="en-US" sz="2000" spc="-5" dirty="0">
                <a:latin typeface="Arial"/>
                <a:cs typeface="Arial"/>
              </a:rPr>
              <a:t>property as held for investment on the tax</a:t>
            </a:r>
            <a:r>
              <a:rPr lang="en-US" sz="2000" spc="145" dirty="0">
                <a:latin typeface="Arial"/>
                <a:cs typeface="Arial"/>
              </a:rPr>
              <a:t> </a:t>
            </a:r>
            <a:r>
              <a:rPr lang="en-US" sz="2000" spc="-5" dirty="0">
                <a:latin typeface="Arial"/>
                <a:cs typeface="Arial"/>
              </a:rPr>
              <a:t>return.</a:t>
            </a:r>
            <a:endParaRPr lang="en-US" sz="2000" dirty="0">
              <a:latin typeface="Arial"/>
              <a:cs typeface="Arial"/>
            </a:endParaRPr>
          </a:p>
          <a:p>
            <a:endParaRPr lang="en-US" sz="2000" dirty="0">
              <a:solidFill>
                <a:srgbClr val="00B050"/>
              </a:solidFill>
            </a:endParaRPr>
          </a:p>
        </p:txBody>
      </p:sp>
    </p:spTree>
    <p:extLst>
      <p:ext uri="{BB962C8B-B14F-4D97-AF65-F5344CB8AC3E}">
        <p14:creationId xmlns:p14="http://schemas.microsoft.com/office/powerpoint/2010/main" val="2248221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430808-39DB-4042-9DA0-C6ACB5D4F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55" y="967614"/>
            <a:ext cx="3400900" cy="1836200"/>
          </a:xfrm>
          <a:prstGeom prst="rect">
            <a:avLst/>
          </a:prstGeom>
        </p:spPr>
      </p:pic>
      <p:sp>
        <p:nvSpPr>
          <p:cNvPr id="8" name="TextBox 7">
            <a:extLst>
              <a:ext uri="{FF2B5EF4-FFF2-40B4-BE49-F238E27FC236}">
                <a16:creationId xmlns:a16="http://schemas.microsoft.com/office/drawing/2014/main" id="{3F88586F-FFE8-4260-A8ED-A81EF71DFDD9}"/>
              </a:ext>
            </a:extLst>
          </p:cNvPr>
          <p:cNvSpPr txBox="1"/>
          <p:nvPr/>
        </p:nvSpPr>
        <p:spPr>
          <a:xfrm>
            <a:off x="1603664" y="3368572"/>
            <a:ext cx="5936672" cy="2723823"/>
          </a:xfrm>
          <a:prstGeom prst="rect">
            <a:avLst/>
          </a:prstGeom>
          <a:noFill/>
        </p:spPr>
        <p:txBody>
          <a:bodyPr wrap="square" rtlCol="0">
            <a:spAutoFit/>
          </a:bodyPr>
          <a:lstStyle/>
          <a:p>
            <a:pPr algn="ctr"/>
            <a:r>
              <a:rPr lang="en-US" sz="3000" b="1" dirty="0"/>
              <a:t>Like-Kind Exchanges Involving Partnership Divisions</a:t>
            </a:r>
          </a:p>
          <a:p>
            <a:pPr algn="ctr"/>
            <a:endParaRPr lang="en-US" sz="2100" dirty="0"/>
          </a:p>
          <a:p>
            <a:pPr algn="ctr"/>
            <a:r>
              <a:rPr lang="en-US" sz="2100" cap="all" dirty="0"/>
              <a:t>STEPS AND EXPLANATIONS</a:t>
            </a:r>
          </a:p>
          <a:p>
            <a:pPr algn="ctr"/>
            <a:endParaRPr lang="en-US" dirty="0"/>
          </a:p>
          <a:p>
            <a:pPr algn="ctr"/>
            <a:endParaRPr lang="en-US" dirty="0"/>
          </a:p>
          <a:p>
            <a:pPr algn="ctr"/>
            <a:endParaRPr lang="en-US" dirty="0"/>
          </a:p>
          <a:p>
            <a:pPr algn="ctr"/>
            <a:r>
              <a:rPr lang="en-US" sz="1500" dirty="0"/>
              <a:t>November 2022</a:t>
            </a:r>
          </a:p>
        </p:txBody>
      </p:sp>
      <p:cxnSp>
        <p:nvCxnSpPr>
          <p:cNvPr id="3" name="Straight Connector 2">
            <a:extLst>
              <a:ext uri="{FF2B5EF4-FFF2-40B4-BE49-F238E27FC236}">
                <a16:creationId xmlns:a16="http://schemas.microsoft.com/office/drawing/2014/main" id="{DE667216-29CE-473F-A2FC-FD516D073788}"/>
              </a:ext>
            </a:extLst>
          </p:cNvPr>
          <p:cNvCxnSpPr/>
          <p:nvPr/>
        </p:nvCxnSpPr>
        <p:spPr>
          <a:xfrm>
            <a:off x="270364" y="2868491"/>
            <a:ext cx="8321919" cy="0"/>
          </a:xfrm>
          <a:prstGeom prst="line">
            <a:avLst/>
          </a:prstGeom>
          <a:ln w="25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937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52400" y="1624432"/>
            <a:ext cx="8728364" cy="646331"/>
          </a:xfrm>
          <a:prstGeom prst="rect">
            <a:avLst/>
          </a:prstGeom>
          <a:noFill/>
        </p:spPr>
        <p:txBody>
          <a:bodyPr wrap="square" rtlCol="0">
            <a:spAutoFit/>
          </a:bodyPr>
          <a:lstStyle/>
          <a:p>
            <a:pPr algn="just"/>
            <a:r>
              <a:rPr lang="en-US" sz="1200" dirty="0"/>
              <a:t>A two-person tax partnership (“</a:t>
            </a:r>
            <a:r>
              <a:rPr lang="en-US" sz="1200" b="1" u="sng" dirty="0" err="1"/>
              <a:t>OldCo</a:t>
            </a:r>
            <a:r>
              <a:rPr lang="en-US" sz="1200" dirty="0"/>
              <a:t>”) owns certain improved real property (the “</a:t>
            </a:r>
            <a:r>
              <a:rPr lang="en-US" sz="1200" b="1" u="sng" dirty="0"/>
              <a:t>Property</a:t>
            </a:r>
            <a:r>
              <a:rPr lang="en-US" sz="1200" dirty="0"/>
              <a:t>”). The Property is </a:t>
            </a:r>
            <a:r>
              <a:rPr lang="en-US" sz="1200" dirty="0" err="1"/>
              <a:t>OldCo’s</a:t>
            </a:r>
            <a:r>
              <a:rPr lang="en-US" sz="1200" dirty="0"/>
              <a:t> sole asset. Both partners wish to sell the Property to a third-party buyer as the first leg of a deferred like-kind exchange of real properties, but undertake separate exchanges and discontinue conducting business together in a partnership.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Initial State</a:t>
            </a:r>
            <a:r>
              <a:rPr lang="en-US" dirty="0"/>
              <a:t>.</a:t>
            </a:r>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2484323" y="3906525"/>
            <a:ext cx="1704110" cy="807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7" name="Rectangle 6">
            <a:extLst>
              <a:ext uri="{FF2B5EF4-FFF2-40B4-BE49-F238E27FC236}">
                <a16:creationId xmlns:a16="http://schemas.microsoft.com/office/drawing/2014/main" id="{A21CABE4-5871-4C7B-B114-42CB5B1B38C2}"/>
              </a:ext>
            </a:extLst>
          </p:cNvPr>
          <p:cNvSpPr/>
          <p:nvPr/>
        </p:nvSpPr>
        <p:spPr>
          <a:xfrm>
            <a:off x="7349997" y="3906525"/>
            <a:ext cx="1298864" cy="807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Buyer</a:t>
            </a:r>
          </a:p>
        </p:txBody>
      </p:sp>
      <p:sp>
        <p:nvSpPr>
          <p:cNvPr id="13" name="Oval 12">
            <a:extLst>
              <a:ext uri="{FF2B5EF4-FFF2-40B4-BE49-F238E27FC236}">
                <a16:creationId xmlns:a16="http://schemas.microsoft.com/office/drawing/2014/main" id="{55DEBE6E-891D-4A6F-89E7-487CA68FAFB2}"/>
              </a:ext>
            </a:extLst>
          </p:cNvPr>
          <p:cNvSpPr/>
          <p:nvPr/>
        </p:nvSpPr>
        <p:spPr>
          <a:xfrm>
            <a:off x="2584768" y="5099770"/>
            <a:ext cx="1503218" cy="574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Property</a:t>
            </a:r>
          </a:p>
        </p:txBody>
      </p:sp>
      <p:cxnSp>
        <p:nvCxnSpPr>
          <p:cNvPr id="15" name="Straight Connector 14">
            <a:extLst>
              <a:ext uri="{FF2B5EF4-FFF2-40B4-BE49-F238E27FC236}">
                <a16:creationId xmlns:a16="http://schemas.microsoft.com/office/drawing/2014/main" id="{B0ECCEF9-37D9-4D3D-86F3-1E57C50F160C}"/>
              </a:ext>
            </a:extLst>
          </p:cNvPr>
          <p:cNvCxnSpPr>
            <a:cxnSpLocks/>
          </p:cNvCxnSpPr>
          <p:nvPr/>
        </p:nvCxnSpPr>
        <p:spPr>
          <a:xfrm>
            <a:off x="4400266" y="4378379"/>
            <a:ext cx="279479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3B684AB-8FC5-47D7-8731-CC3DCF407598}"/>
              </a:ext>
            </a:extLst>
          </p:cNvPr>
          <p:cNvSpPr txBox="1"/>
          <p:nvPr/>
        </p:nvSpPr>
        <p:spPr>
          <a:xfrm>
            <a:off x="4878480" y="3849955"/>
            <a:ext cx="2161169" cy="415498"/>
          </a:xfrm>
          <a:prstGeom prst="rect">
            <a:avLst/>
          </a:prstGeom>
          <a:noFill/>
        </p:spPr>
        <p:txBody>
          <a:bodyPr wrap="none" rtlCol="0">
            <a:spAutoFit/>
          </a:bodyPr>
          <a:lstStyle/>
          <a:p>
            <a:pPr algn="ctr"/>
            <a:r>
              <a:rPr lang="en-US" sz="1050" b="1" dirty="0"/>
              <a:t>Purchase and Sale Agreement </a:t>
            </a:r>
          </a:p>
          <a:p>
            <a:pPr algn="ctr"/>
            <a:r>
              <a:rPr lang="en-US" sz="1050" b="1" dirty="0"/>
              <a:t>for the Property</a:t>
            </a:r>
          </a:p>
        </p:txBody>
      </p:sp>
      <p:sp>
        <p:nvSpPr>
          <p:cNvPr id="2" name="Left Brace 1">
            <a:extLst>
              <a:ext uri="{FF2B5EF4-FFF2-40B4-BE49-F238E27FC236}">
                <a16:creationId xmlns:a16="http://schemas.microsoft.com/office/drawing/2014/main" id="{35655860-670E-4370-9F9C-9D37780B0646}"/>
              </a:ext>
            </a:extLst>
          </p:cNvPr>
          <p:cNvSpPr/>
          <p:nvPr/>
        </p:nvSpPr>
        <p:spPr>
          <a:xfrm rot="16200000">
            <a:off x="3013056" y="2181225"/>
            <a:ext cx="623248" cy="2807058"/>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C06C0F2-B1BB-4CB4-948A-3451F4D24750}"/>
              </a:ext>
            </a:extLst>
          </p:cNvPr>
          <p:cNvCxnSpPr>
            <a:stCxn id="6" idx="2"/>
            <a:endCxn id="13" idx="0"/>
          </p:cNvCxnSpPr>
          <p:nvPr/>
        </p:nvCxnSpPr>
        <p:spPr>
          <a:xfrm flipH="1">
            <a:off x="3336376" y="4714439"/>
            <a:ext cx="2" cy="3853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1DA585-C362-4CBA-94DA-49864AE5F7B0}"/>
              </a:ext>
            </a:extLst>
          </p:cNvPr>
          <p:cNvSpPr/>
          <p:nvPr/>
        </p:nvSpPr>
        <p:spPr>
          <a:xfrm>
            <a:off x="1322968" y="2801172"/>
            <a:ext cx="1196366"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1</a:t>
            </a:r>
          </a:p>
        </p:txBody>
      </p:sp>
      <p:sp>
        <p:nvSpPr>
          <p:cNvPr id="17" name="Oval 16">
            <a:extLst>
              <a:ext uri="{FF2B5EF4-FFF2-40B4-BE49-F238E27FC236}">
                <a16:creationId xmlns:a16="http://schemas.microsoft.com/office/drawing/2014/main" id="{16868A35-5740-4D45-8758-30C16CA76801}"/>
              </a:ext>
            </a:extLst>
          </p:cNvPr>
          <p:cNvSpPr/>
          <p:nvPr/>
        </p:nvSpPr>
        <p:spPr>
          <a:xfrm>
            <a:off x="4130026" y="2795256"/>
            <a:ext cx="1196366"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26" name="TextBox 25">
            <a:extLst>
              <a:ext uri="{FF2B5EF4-FFF2-40B4-BE49-F238E27FC236}">
                <a16:creationId xmlns:a16="http://schemas.microsoft.com/office/drawing/2014/main" id="{6C1BC73B-82C6-4E1D-BA8A-1B70C5ED9005}"/>
              </a:ext>
            </a:extLst>
          </p:cNvPr>
          <p:cNvSpPr txBox="1"/>
          <p:nvPr/>
        </p:nvSpPr>
        <p:spPr>
          <a:xfrm>
            <a:off x="1287103" y="3343968"/>
            <a:ext cx="634048" cy="242374"/>
          </a:xfrm>
          <a:prstGeom prst="rect">
            <a:avLst/>
          </a:prstGeom>
          <a:noFill/>
        </p:spPr>
        <p:txBody>
          <a:bodyPr wrap="square" rtlCol="0">
            <a:spAutoFit/>
          </a:bodyPr>
          <a:lstStyle/>
          <a:p>
            <a:pPr algn="r"/>
            <a:r>
              <a:rPr lang="en-US" sz="975" dirty="0"/>
              <a:t>50%</a:t>
            </a:r>
          </a:p>
        </p:txBody>
      </p:sp>
      <p:sp>
        <p:nvSpPr>
          <p:cNvPr id="20" name="TextBox 19">
            <a:extLst>
              <a:ext uri="{FF2B5EF4-FFF2-40B4-BE49-F238E27FC236}">
                <a16:creationId xmlns:a16="http://schemas.microsoft.com/office/drawing/2014/main" id="{E204186B-6A4C-422D-83B7-BBE4302DC42E}"/>
              </a:ext>
            </a:extLst>
          </p:cNvPr>
          <p:cNvSpPr txBox="1"/>
          <p:nvPr/>
        </p:nvSpPr>
        <p:spPr>
          <a:xfrm>
            <a:off x="4467720" y="3342251"/>
            <a:ext cx="634048" cy="242374"/>
          </a:xfrm>
          <a:prstGeom prst="rect">
            <a:avLst/>
          </a:prstGeom>
          <a:noFill/>
        </p:spPr>
        <p:txBody>
          <a:bodyPr wrap="square" rtlCol="0">
            <a:spAutoFit/>
          </a:bodyPr>
          <a:lstStyle/>
          <a:p>
            <a:pPr algn="r"/>
            <a:r>
              <a:rPr lang="en-US" sz="975" dirty="0"/>
              <a:t>50%</a:t>
            </a:r>
          </a:p>
        </p:txBody>
      </p:sp>
    </p:spTree>
    <p:extLst>
      <p:ext uri="{BB962C8B-B14F-4D97-AF65-F5344CB8AC3E}">
        <p14:creationId xmlns:p14="http://schemas.microsoft.com/office/powerpoint/2010/main" val="1692890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52400" y="1656090"/>
            <a:ext cx="8728364" cy="484748"/>
          </a:xfrm>
          <a:prstGeom prst="rect">
            <a:avLst/>
          </a:prstGeom>
          <a:noFill/>
        </p:spPr>
        <p:txBody>
          <a:bodyPr wrap="square" rtlCol="0">
            <a:spAutoFit/>
          </a:bodyPr>
          <a:lstStyle/>
          <a:p>
            <a:pPr algn="just"/>
            <a:r>
              <a:rPr lang="en-US" sz="1275" dirty="0"/>
              <a:t>At the closing of the sale of the Property, the qualified intermediary (the “</a:t>
            </a:r>
            <a:r>
              <a:rPr lang="en-US" sz="1275" b="1" u="sng" dirty="0"/>
              <a:t>QI</a:t>
            </a:r>
            <a:r>
              <a:rPr lang="en-US" sz="1275" dirty="0"/>
              <a:t>”), receives the net sale proceeds from the buyer (through the title agent).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1</a:t>
            </a:r>
            <a:r>
              <a:rPr lang="en-US" b="1" dirty="0"/>
              <a:t>: Transfer of </a:t>
            </a:r>
            <a:r>
              <a:rPr lang="en-US" b="1"/>
              <a:t>Relinquished Property.</a:t>
            </a:r>
            <a:endParaRPr lang="en-US" dirty="0"/>
          </a:p>
          <a:p>
            <a:endParaRPr lang="en-US" dirty="0"/>
          </a:p>
        </p:txBody>
      </p:sp>
      <p:sp>
        <p:nvSpPr>
          <p:cNvPr id="21" name="Rectangle 20">
            <a:extLst>
              <a:ext uri="{FF2B5EF4-FFF2-40B4-BE49-F238E27FC236}">
                <a16:creationId xmlns:a16="http://schemas.microsoft.com/office/drawing/2014/main" id="{49378E32-3753-40D7-A6E1-290F8FA6B6E3}"/>
              </a:ext>
            </a:extLst>
          </p:cNvPr>
          <p:cNvSpPr/>
          <p:nvPr/>
        </p:nvSpPr>
        <p:spPr>
          <a:xfrm>
            <a:off x="4231936" y="3345785"/>
            <a:ext cx="1036082" cy="901526"/>
          </a:xfrm>
          <a:prstGeom prst="rect">
            <a:avLst/>
          </a:prstGeom>
          <a:solidFill>
            <a:srgbClr val="C0504D"/>
          </a:solidFill>
          <a:ln w="25400" cap="flat" cmpd="sng" algn="ctr">
            <a:solidFill>
              <a:srgbClr val="C0504D">
                <a:lumMod val="50000"/>
              </a:srgbClr>
            </a:solidFill>
            <a:prstDash val="solid"/>
          </a:ln>
          <a:effectLst/>
        </p:spPr>
        <p:txBody>
          <a:bodyPr anchor="ctr"/>
          <a:lstStyle/>
          <a:p>
            <a:pPr algn="ctr" defTabSz="685800" fontAlgn="auto">
              <a:spcBef>
                <a:spcPts val="0"/>
              </a:spcBef>
              <a:spcAft>
                <a:spcPts val="0"/>
              </a:spcAft>
              <a:defRPr/>
            </a:pPr>
            <a:r>
              <a:rPr lang="en-US" kern="0" dirty="0">
                <a:solidFill>
                  <a:prstClr val="white"/>
                </a:solidFill>
              </a:rPr>
              <a:t>QI</a:t>
            </a:r>
          </a:p>
        </p:txBody>
      </p:sp>
      <p:sp>
        <p:nvSpPr>
          <p:cNvPr id="28" name="TextBox 52">
            <a:extLst>
              <a:ext uri="{FF2B5EF4-FFF2-40B4-BE49-F238E27FC236}">
                <a16:creationId xmlns:a16="http://schemas.microsoft.com/office/drawing/2014/main" id="{EDA64340-09AF-4FBF-850A-BECA867904EB}"/>
              </a:ext>
            </a:extLst>
          </p:cNvPr>
          <p:cNvSpPr txBox="1">
            <a:spLocks noChangeArrowheads="1"/>
          </p:cNvSpPr>
          <p:nvPr/>
        </p:nvSpPr>
        <p:spPr bwMode="auto">
          <a:xfrm>
            <a:off x="6134005" y="4184437"/>
            <a:ext cx="116127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685800">
              <a:defRPr/>
            </a:pPr>
            <a:r>
              <a:rPr lang="en-US" altLang="en-US" sz="900" b="1" kern="0" dirty="0">
                <a:latin typeface="+mn-lt"/>
              </a:rPr>
              <a:t>Net sale proceeds</a:t>
            </a:r>
          </a:p>
          <a:p>
            <a:pPr algn="r" defTabSz="685800">
              <a:defRPr/>
            </a:pPr>
            <a:r>
              <a:rPr lang="en-US" altLang="en-US" sz="900" kern="0" dirty="0">
                <a:latin typeface="+mn-lt"/>
              </a:rPr>
              <a:t>(C</a:t>
            </a:r>
            <a:r>
              <a:rPr lang="en-US" altLang="en-US" sz="900" kern="0" dirty="0" err="1">
                <a:latin typeface="+mn-lt"/>
              </a:rPr>
              <a:t>ontract</a:t>
            </a:r>
            <a:r>
              <a:rPr lang="en-US" altLang="en-US" sz="900" kern="0" dirty="0">
                <a:latin typeface="+mn-lt"/>
              </a:rPr>
              <a:t> price, </a:t>
            </a:r>
            <a:r>
              <a:rPr lang="en-US" altLang="en-US" sz="900" u="sng" kern="0" dirty="0">
                <a:latin typeface="+mn-lt"/>
              </a:rPr>
              <a:t>minus</a:t>
            </a:r>
            <a:r>
              <a:rPr lang="en-US" altLang="en-US" sz="900" kern="0" dirty="0">
                <a:latin typeface="+mn-lt"/>
              </a:rPr>
              <a:t> any debt repayment, </a:t>
            </a:r>
            <a:r>
              <a:rPr lang="en-US" altLang="en-US" sz="900" u="sng" kern="0" dirty="0">
                <a:latin typeface="+mn-lt"/>
              </a:rPr>
              <a:t>minus</a:t>
            </a:r>
            <a:r>
              <a:rPr lang="en-US" altLang="en-US" sz="900" kern="0" dirty="0">
                <a:latin typeface="+mn-lt"/>
              </a:rPr>
              <a:t> closing costs)</a:t>
            </a:r>
          </a:p>
        </p:txBody>
      </p:sp>
      <p:sp>
        <p:nvSpPr>
          <p:cNvPr id="31" name="Oval 30">
            <a:extLst>
              <a:ext uri="{FF2B5EF4-FFF2-40B4-BE49-F238E27FC236}">
                <a16:creationId xmlns:a16="http://schemas.microsoft.com/office/drawing/2014/main" id="{88D7BEE0-E812-493E-B743-4DCB2DB54EA0}"/>
              </a:ext>
            </a:extLst>
          </p:cNvPr>
          <p:cNvSpPr/>
          <p:nvPr/>
        </p:nvSpPr>
        <p:spPr>
          <a:xfrm>
            <a:off x="752771" y="4847089"/>
            <a:ext cx="1333358" cy="48822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accent1"/>
                </a:solidFill>
              </a:rPr>
              <a:t>Property</a:t>
            </a:r>
          </a:p>
        </p:txBody>
      </p:sp>
      <p:cxnSp>
        <p:nvCxnSpPr>
          <p:cNvPr id="32" name="Straight Connector 31">
            <a:extLst>
              <a:ext uri="{FF2B5EF4-FFF2-40B4-BE49-F238E27FC236}">
                <a16:creationId xmlns:a16="http://schemas.microsoft.com/office/drawing/2014/main" id="{0D5DE6ED-FAA2-4B18-A848-AF4F18C42CB1}"/>
              </a:ext>
            </a:extLst>
          </p:cNvPr>
          <p:cNvCxnSpPr>
            <a:cxnSpLocks/>
            <a:stCxn id="52" idx="2"/>
            <a:endCxn id="31" idx="0"/>
          </p:cNvCxnSpPr>
          <p:nvPr/>
        </p:nvCxnSpPr>
        <p:spPr>
          <a:xfrm flipH="1">
            <a:off x="1419450" y="4119716"/>
            <a:ext cx="1" cy="727373"/>
          </a:xfrm>
          <a:prstGeom prst="line">
            <a:avLst/>
          </a:prstGeom>
          <a:noFill/>
          <a:ln w="12700" cap="flat" cmpd="sng" algn="ctr">
            <a:solidFill>
              <a:srgbClr val="4F81BD">
                <a:shade val="95000"/>
                <a:satMod val="105000"/>
              </a:srgbClr>
            </a:solidFill>
            <a:prstDash val="dash"/>
          </a:ln>
          <a:effectLst/>
        </p:spPr>
      </p:cxnSp>
      <p:sp>
        <p:nvSpPr>
          <p:cNvPr id="34" name="Oval 33">
            <a:extLst>
              <a:ext uri="{FF2B5EF4-FFF2-40B4-BE49-F238E27FC236}">
                <a16:creationId xmlns:a16="http://schemas.microsoft.com/office/drawing/2014/main" id="{381B38AF-F12D-4917-8CD7-6D25EFE7E335}"/>
              </a:ext>
            </a:extLst>
          </p:cNvPr>
          <p:cNvSpPr/>
          <p:nvPr/>
        </p:nvSpPr>
        <p:spPr>
          <a:xfrm>
            <a:off x="7390058" y="4847089"/>
            <a:ext cx="1333358" cy="488221"/>
          </a:xfrm>
          <a:prstGeom prst="ellipse">
            <a:avLst/>
          </a:prstGeom>
          <a:noFill/>
          <a:ln w="9525" cap="flat" cmpd="sng" algn="ctr">
            <a:solidFill>
              <a:sysClr val="windowText" lastClr="000000"/>
            </a:solidFill>
            <a:prstDash val="solid"/>
          </a:ln>
          <a:effectLst/>
        </p:spPr>
        <p:txBody>
          <a:bodyPr anchor="ctr"/>
          <a:lstStyle/>
          <a:p>
            <a:pPr algn="ctr" defTabSz="685800" fontAlgn="auto">
              <a:spcBef>
                <a:spcPts val="0"/>
              </a:spcBef>
              <a:spcAft>
                <a:spcPts val="0"/>
              </a:spcAft>
              <a:defRPr/>
            </a:pPr>
            <a:r>
              <a:rPr lang="en-US" sz="1200" kern="0" dirty="0">
                <a:solidFill>
                  <a:prstClr val="black"/>
                </a:solidFill>
              </a:rPr>
              <a:t>Property</a:t>
            </a:r>
          </a:p>
        </p:txBody>
      </p:sp>
      <p:cxnSp>
        <p:nvCxnSpPr>
          <p:cNvPr id="35" name="Straight Connector 34">
            <a:extLst>
              <a:ext uri="{FF2B5EF4-FFF2-40B4-BE49-F238E27FC236}">
                <a16:creationId xmlns:a16="http://schemas.microsoft.com/office/drawing/2014/main" id="{FDE8B33D-4645-430D-BFD9-FC9CBC46736E}"/>
              </a:ext>
            </a:extLst>
          </p:cNvPr>
          <p:cNvCxnSpPr>
            <a:cxnSpLocks/>
            <a:endCxn id="34" idx="0"/>
          </p:cNvCxnSpPr>
          <p:nvPr/>
        </p:nvCxnSpPr>
        <p:spPr>
          <a:xfrm flipH="1">
            <a:off x="8056737" y="4289528"/>
            <a:ext cx="1" cy="557561"/>
          </a:xfrm>
          <a:prstGeom prst="line">
            <a:avLst/>
          </a:prstGeom>
          <a:noFill/>
          <a:ln w="12700" cap="flat" cmpd="sng" algn="ctr">
            <a:solidFill>
              <a:srgbClr val="4F81BD">
                <a:shade val="95000"/>
                <a:satMod val="105000"/>
              </a:srgbClr>
            </a:solidFill>
            <a:prstDash val="solid"/>
          </a:ln>
          <a:effectLst/>
        </p:spPr>
      </p:cxnSp>
      <p:sp>
        <p:nvSpPr>
          <p:cNvPr id="36" name="TextBox 10">
            <a:extLst>
              <a:ext uri="{FF2B5EF4-FFF2-40B4-BE49-F238E27FC236}">
                <a16:creationId xmlns:a16="http://schemas.microsoft.com/office/drawing/2014/main" id="{023439F8-A1A2-41CA-95EB-7C6BE9018401}"/>
              </a:ext>
            </a:extLst>
          </p:cNvPr>
          <p:cNvSpPr txBox="1">
            <a:spLocks noChangeArrowheads="1"/>
          </p:cNvSpPr>
          <p:nvPr/>
        </p:nvSpPr>
        <p:spPr bwMode="auto">
          <a:xfrm>
            <a:off x="2167111" y="3610538"/>
            <a:ext cx="15268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hangingPunct="0">
              <a:defRPr/>
            </a:pPr>
            <a:r>
              <a:rPr lang="en-US" altLang="en-US" sz="900" kern="0" dirty="0">
                <a:solidFill>
                  <a:prstClr val="black"/>
                </a:solidFill>
                <a:latin typeface="+mn-lt"/>
              </a:rPr>
              <a:t>Assignment of </a:t>
            </a:r>
            <a:r>
              <a:rPr lang="en-US" altLang="en-US" sz="900" kern="0" dirty="0" err="1">
                <a:solidFill>
                  <a:prstClr val="black"/>
                </a:solidFill>
                <a:latin typeface="+mn-lt"/>
              </a:rPr>
              <a:t>PSA</a:t>
            </a:r>
            <a:endParaRPr lang="en-US" altLang="en-US" sz="900" kern="0" dirty="0">
              <a:solidFill>
                <a:prstClr val="black"/>
              </a:solidFill>
              <a:latin typeface="+mn-lt"/>
            </a:endParaRPr>
          </a:p>
        </p:txBody>
      </p:sp>
      <p:sp>
        <p:nvSpPr>
          <p:cNvPr id="37" name="TextBox 10">
            <a:extLst>
              <a:ext uri="{FF2B5EF4-FFF2-40B4-BE49-F238E27FC236}">
                <a16:creationId xmlns:a16="http://schemas.microsoft.com/office/drawing/2014/main" id="{85E01E16-6852-4279-81CB-8D2D84CF0727}"/>
              </a:ext>
            </a:extLst>
          </p:cNvPr>
          <p:cNvSpPr txBox="1">
            <a:spLocks noChangeArrowheads="1"/>
          </p:cNvSpPr>
          <p:nvPr/>
        </p:nvSpPr>
        <p:spPr bwMode="auto">
          <a:xfrm>
            <a:off x="5347744" y="3475811"/>
            <a:ext cx="13959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hangingPunct="0">
              <a:defRPr/>
            </a:pPr>
            <a:r>
              <a:rPr lang="en-US" altLang="en-US" sz="900" kern="0" dirty="0">
                <a:solidFill>
                  <a:prstClr val="black"/>
                </a:solidFill>
                <a:latin typeface="+mn-lt"/>
              </a:rPr>
              <a:t>Property</a:t>
            </a:r>
            <a:endParaRPr lang="en-US" altLang="en-US" sz="1050" kern="0" dirty="0">
              <a:solidFill>
                <a:prstClr val="black"/>
              </a:solidFill>
              <a:latin typeface="+mn-lt"/>
            </a:endParaRPr>
          </a:p>
        </p:txBody>
      </p:sp>
      <p:cxnSp>
        <p:nvCxnSpPr>
          <p:cNvPr id="38" name="Straight Arrow Connector 37">
            <a:extLst>
              <a:ext uri="{FF2B5EF4-FFF2-40B4-BE49-F238E27FC236}">
                <a16:creationId xmlns:a16="http://schemas.microsoft.com/office/drawing/2014/main" id="{1733B16B-33EA-446B-AEE5-64EAF6F560D7}"/>
              </a:ext>
            </a:extLst>
          </p:cNvPr>
          <p:cNvCxnSpPr/>
          <p:nvPr/>
        </p:nvCxnSpPr>
        <p:spPr>
          <a:xfrm>
            <a:off x="2213977" y="3864170"/>
            <a:ext cx="1944416" cy="0"/>
          </a:xfrm>
          <a:prstGeom prst="straightConnector1">
            <a:avLst/>
          </a:prstGeom>
          <a:noFill/>
          <a:ln w="12700" cap="flat" cmpd="sng" algn="ctr">
            <a:solidFill>
              <a:srgbClr val="4F81BD">
                <a:shade val="95000"/>
                <a:satMod val="105000"/>
              </a:srgbClr>
            </a:solidFill>
            <a:prstDash val="solid"/>
            <a:tailEnd type="triangle"/>
          </a:ln>
          <a:effectLst/>
        </p:spPr>
      </p:cxnSp>
      <p:sp>
        <p:nvSpPr>
          <p:cNvPr id="40" name="TextBox 39">
            <a:extLst>
              <a:ext uri="{FF2B5EF4-FFF2-40B4-BE49-F238E27FC236}">
                <a16:creationId xmlns:a16="http://schemas.microsoft.com/office/drawing/2014/main" id="{E9C3C7E2-BE2F-4635-8A98-E7C21E9758BC}"/>
              </a:ext>
            </a:extLst>
          </p:cNvPr>
          <p:cNvSpPr txBox="1"/>
          <p:nvPr/>
        </p:nvSpPr>
        <p:spPr>
          <a:xfrm>
            <a:off x="2665496" y="3033514"/>
            <a:ext cx="1278348" cy="415498"/>
          </a:xfrm>
          <a:prstGeom prst="rect">
            <a:avLst/>
          </a:prstGeom>
          <a:noFill/>
        </p:spPr>
        <p:txBody>
          <a:bodyPr wrap="square" rtlCol="0">
            <a:spAutoFit/>
          </a:bodyPr>
          <a:lstStyle/>
          <a:p>
            <a:pPr algn="ctr" defTabSz="685800" eaLnBrk="0" hangingPunct="0">
              <a:defRPr/>
            </a:pPr>
            <a:r>
              <a:rPr lang="en-US" sz="1050" b="1" kern="0" dirty="0">
                <a:solidFill>
                  <a:prstClr val="black"/>
                </a:solidFill>
              </a:rPr>
              <a:t>Exchange Agreement</a:t>
            </a:r>
            <a:endParaRPr lang="en-US" b="1" kern="0" dirty="0">
              <a:solidFill>
                <a:prstClr val="black"/>
              </a:solidFill>
            </a:endParaRPr>
          </a:p>
        </p:txBody>
      </p:sp>
      <p:sp>
        <p:nvSpPr>
          <p:cNvPr id="41" name="TextBox 40">
            <a:extLst>
              <a:ext uri="{FF2B5EF4-FFF2-40B4-BE49-F238E27FC236}">
                <a16:creationId xmlns:a16="http://schemas.microsoft.com/office/drawing/2014/main" id="{0728F74E-61B7-49FA-949C-D57B39E8AEA8}"/>
              </a:ext>
            </a:extLst>
          </p:cNvPr>
          <p:cNvSpPr txBox="1"/>
          <p:nvPr/>
        </p:nvSpPr>
        <p:spPr>
          <a:xfrm>
            <a:off x="5613338" y="2994541"/>
            <a:ext cx="1776720" cy="415498"/>
          </a:xfrm>
          <a:prstGeom prst="rect">
            <a:avLst/>
          </a:prstGeom>
          <a:noFill/>
        </p:spPr>
        <p:txBody>
          <a:bodyPr wrap="square" rtlCol="0">
            <a:spAutoFit/>
          </a:bodyPr>
          <a:lstStyle/>
          <a:p>
            <a:pPr algn="ctr" defTabSz="685800" eaLnBrk="0" hangingPunct="0">
              <a:defRPr/>
            </a:pPr>
            <a:r>
              <a:rPr lang="en-US" sz="1050" b="1" kern="0" dirty="0">
                <a:solidFill>
                  <a:prstClr val="black"/>
                </a:solidFill>
              </a:rPr>
              <a:t>Completion of purchase and sale transaction</a:t>
            </a:r>
            <a:endParaRPr lang="en-US" b="1" kern="0" dirty="0">
              <a:solidFill>
                <a:prstClr val="black"/>
              </a:solidFill>
            </a:endParaRPr>
          </a:p>
        </p:txBody>
      </p:sp>
      <p:cxnSp>
        <p:nvCxnSpPr>
          <p:cNvPr id="42" name="Straight Arrow Connector 41">
            <a:extLst>
              <a:ext uri="{FF2B5EF4-FFF2-40B4-BE49-F238E27FC236}">
                <a16:creationId xmlns:a16="http://schemas.microsoft.com/office/drawing/2014/main" id="{C3BA53CD-6F3A-494D-B283-0F3E654FFD68}"/>
              </a:ext>
            </a:extLst>
          </p:cNvPr>
          <p:cNvCxnSpPr/>
          <p:nvPr/>
        </p:nvCxnSpPr>
        <p:spPr>
          <a:xfrm>
            <a:off x="5444833" y="3734856"/>
            <a:ext cx="1850442" cy="0"/>
          </a:xfrm>
          <a:prstGeom prst="straightConnector1">
            <a:avLst/>
          </a:prstGeom>
          <a:noFill/>
          <a:ln w="12700" cap="flat" cmpd="sng" algn="ctr">
            <a:solidFill>
              <a:srgbClr val="4F81BD">
                <a:shade val="95000"/>
                <a:satMod val="105000"/>
              </a:srgbClr>
            </a:solidFill>
            <a:prstDash val="solid"/>
            <a:tailEnd type="triangle"/>
          </a:ln>
          <a:effectLst/>
        </p:spPr>
      </p:cxnSp>
      <p:cxnSp>
        <p:nvCxnSpPr>
          <p:cNvPr id="43" name="Straight Arrow Connector 42">
            <a:extLst>
              <a:ext uri="{FF2B5EF4-FFF2-40B4-BE49-F238E27FC236}">
                <a16:creationId xmlns:a16="http://schemas.microsoft.com/office/drawing/2014/main" id="{2B4A1ECB-D5D2-4F5C-801B-25036A35E2ED}"/>
              </a:ext>
            </a:extLst>
          </p:cNvPr>
          <p:cNvCxnSpPr/>
          <p:nvPr/>
        </p:nvCxnSpPr>
        <p:spPr>
          <a:xfrm flipH="1">
            <a:off x="5466466" y="4035365"/>
            <a:ext cx="1759226" cy="0"/>
          </a:xfrm>
          <a:prstGeom prst="straightConnector1">
            <a:avLst/>
          </a:prstGeom>
          <a:noFill/>
          <a:ln w="12700" cap="flat" cmpd="sng" algn="ctr">
            <a:solidFill>
              <a:srgbClr val="4F81BD">
                <a:shade val="95000"/>
                <a:satMod val="105000"/>
              </a:srgbClr>
            </a:solidFill>
            <a:prstDash val="solid"/>
            <a:tailEnd type="triangle"/>
          </a:ln>
          <a:effectLst/>
        </p:spPr>
      </p:cxnSp>
      <p:sp>
        <p:nvSpPr>
          <p:cNvPr id="48" name="Left Brace 47">
            <a:extLst>
              <a:ext uri="{FF2B5EF4-FFF2-40B4-BE49-F238E27FC236}">
                <a16:creationId xmlns:a16="http://schemas.microsoft.com/office/drawing/2014/main" id="{67554599-B592-42E5-B22C-6646CFC6783A}"/>
              </a:ext>
            </a:extLst>
          </p:cNvPr>
          <p:cNvSpPr/>
          <p:nvPr/>
        </p:nvSpPr>
        <p:spPr>
          <a:xfrm rot="16200000">
            <a:off x="1248369" y="2749016"/>
            <a:ext cx="370265" cy="1215632"/>
          </a:xfrm>
          <a:prstGeom prst="leftBrace">
            <a:avLst>
              <a:gd name="adj1" fmla="val 0"/>
              <a:gd name="adj2" fmla="val 50000"/>
            </a:avLst>
          </a:prstGeom>
          <a:noFill/>
          <a:ln w="12700" cap="flat" cmpd="sng" algn="ctr">
            <a:solidFill>
              <a:srgbClr val="4F81BD">
                <a:shade val="95000"/>
                <a:satMod val="105000"/>
              </a:srgbClr>
            </a:solidFill>
            <a:prstDash val="solid"/>
          </a:ln>
          <a:effectLst/>
        </p:spPr>
        <p:txBody>
          <a:bodyPr rtlCol="0" anchor="ctr"/>
          <a:lstStyle/>
          <a:p>
            <a:pPr algn="ctr"/>
            <a:endParaRPr lang="en-US"/>
          </a:p>
        </p:txBody>
      </p:sp>
      <p:sp>
        <p:nvSpPr>
          <p:cNvPr id="52" name="Rectangle 51">
            <a:extLst>
              <a:ext uri="{FF2B5EF4-FFF2-40B4-BE49-F238E27FC236}">
                <a16:creationId xmlns:a16="http://schemas.microsoft.com/office/drawing/2014/main" id="{7EB21A90-10D9-4A66-BB93-BB3E6ACCAB0D}"/>
              </a:ext>
            </a:extLst>
          </p:cNvPr>
          <p:cNvSpPr/>
          <p:nvPr/>
        </p:nvSpPr>
        <p:spPr>
          <a:xfrm>
            <a:off x="726723" y="3544752"/>
            <a:ext cx="1385456" cy="57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53" name="Rectangle 52">
            <a:extLst>
              <a:ext uri="{FF2B5EF4-FFF2-40B4-BE49-F238E27FC236}">
                <a16:creationId xmlns:a16="http://schemas.microsoft.com/office/drawing/2014/main" id="{F409121D-BB8C-4A68-998E-0FE2B30AD291}"/>
              </a:ext>
            </a:extLst>
          </p:cNvPr>
          <p:cNvSpPr/>
          <p:nvPr/>
        </p:nvSpPr>
        <p:spPr>
          <a:xfrm>
            <a:off x="7387777" y="3462020"/>
            <a:ext cx="1298864" cy="807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Buyer</a:t>
            </a:r>
          </a:p>
        </p:txBody>
      </p:sp>
      <p:sp>
        <p:nvSpPr>
          <p:cNvPr id="27" name="TextBox 26">
            <a:extLst>
              <a:ext uri="{FF2B5EF4-FFF2-40B4-BE49-F238E27FC236}">
                <a16:creationId xmlns:a16="http://schemas.microsoft.com/office/drawing/2014/main" id="{40D18B73-E3F1-44B2-BFD6-2BC6D53A64DB}"/>
              </a:ext>
            </a:extLst>
          </p:cNvPr>
          <p:cNvSpPr txBox="1"/>
          <p:nvPr/>
        </p:nvSpPr>
        <p:spPr>
          <a:xfrm>
            <a:off x="134787" y="3200821"/>
            <a:ext cx="634048" cy="242374"/>
          </a:xfrm>
          <a:prstGeom prst="rect">
            <a:avLst/>
          </a:prstGeom>
          <a:noFill/>
        </p:spPr>
        <p:txBody>
          <a:bodyPr wrap="square" rtlCol="0">
            <a:spAutoFit/>
          </a:bodyPr>
          <a:lstStyle/>
          <a:p>
            <a:pPr algn="r"/>
            <a:r>
              <a:rPr lang="en-US" sz="975" dirty="0"/>
              <a:t>50%</a:t>
            </a:r>
          </a:p>
        </p:txBody>
      </p:sp>
      <p:sp>
        <p:nvSpPr>
          <p:cNvPr id="33" name="TextBox 32">
            <a:extLst>
              <a:ext uri="{FF2B5EF4-FFF2-40B4-BE49-F238E27FC236}">
                <a16:creationId xmlns:a16="http://schemas.microsoft.com/office/drawing/2014/main" id="{85D7493B-F2F5-44EC-92CC-F72B8830DD73}"/>
              </a:ext>
            </a:extLst>
          </p:cNvPr>
          <p:cNvSpPr txBox="1"/>
          <p:nvPr/>
        </p:nvSpPr>
        <p:spPr>
          <a:xfrm>
            <a:off x="1830918" y="3195050"/>
            <a:ext cx="634048" cy="242374"/>
          </a:xfrm>
          <a:prstGeom prst="rect">
            <a:avLst/>
          </a:prstGeom>
          <a:noFill/>
        </p:spPr>
        <p:txBody>
          <a:bodyPr wrap="square" rtlCol="0">
            <a:spAutoFit/>
          </a:bodyPr>
          <a:lstStyle/>
          <a:p>
            <a:pPr algn="r"/>
            <a:r>
              <a:rPr lang="en-US" sz="975" dirty="0"/>
              <a:t>50%</a:t>
            </a:r>
          </a:p>
        </p:txBody>
      </p:sp>
      <p:sp>
        <p:nvSpPr>
          <p:cNvPr id="44" name="Oval 43">
            <a:extLst>
              <a:ext uri="{FF2B5EF4-FFF2-40B4-BE49-F238E27FC236}">
                <a16:creationId xmlns:a16="http://schemas.microsoft.com/office/drawing/2014/main" id="{8DBB0A1F-C93F-408E-AB1F-63C1FEF30412}"/>
              </a:ext>
            </a:extLst>
          </p:cNvPr>
          <p:cNvSpPr/>
          <p:nvPr/>
        </p:nvSpPr>
        <p:spPr>
          <a:xfrm>
            <a:off x="349367" y="2695807"/>
            <a:ext cx="952637"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49" name="Oval 48">
            <a:extLst>
              <a:ext uri="{FF2B5EF4-FFF2-40B4-BE49-F238E27FC236}">
                <a16:creationId xmlns:a16="http://schemas.microsoft.com/office/drawing/2014/main" id="{ED1C8CA6-6A32-4D9A-A1F6-247ACEFE1FF0}"/>
              </a:ext>
            </a:extLst>
          </p:cNvPr>
          <p:cNvSpPr/>
          <p:nvPr/>
        </p:nvSpPr>
        <p:spPr>
          <a:xfrm>
            <a:off x="1564999" y="2697345"/>
            <a:ext cx="952637"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Tree>
    <p:extLst>
      <p:ext uri="{BB962C8B-B14F-4D97-AF65-F5344CB8AC3E}">
        <p14:creationId xmlns:p14="http://schemas.microsoft.com/office/powerpoint/2010/main" val="2662560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49461" y="1664604"/>
            <a:ext cx="8801100" cy="923330"/>
          </a:xfrm>
          <a:prstGeom prst="rect">
            <a:avLst/>
          </a:prstGeom>
          <a:noFill/>
        </p:spPr>
        <p:txBody>
          <a:bodyPr wrap="square" rtlCol="0">
            <a:spAutoFit/>
          </a:bodyPr>
          <a:lstStyle/>
          <a:p>
            <a:pPr algn="just"/>
            <a:r>
              <a:rPr lang="en-US" b="0" dirty="0"/>
              <a:t>Within two weeks of the sale of the Property to the buyer, </a:t>
            </a:r>
            <a:r>
              <a:rPr lang="en-US" b="0" dirty="0" err="1"/>
              <a:t>OldCo</a:t>
            </a:r>
            <a:r>
              <a:rPr lang="en-US" b="0" dirty="0"/>
              <a:t> forms “</a:t>
            </a:r>
            <a:r>
              <a:rPr lang="en-US" b="1" u="sng" dirty="0" err="1"/>
              <a:t>NewCo</a:t>
            </a:r>
            <a:r>
              <a:rPr lang="en-US" b="0" dirty="0"/>
              <a:t>” as a single-member limited liability company, which initially is treated as a disregarded entity with respect to </a:t>
            </a:r>
            <a:r>
              <a:rPr lang="en-US" b="0" dirty="0" err="1"/>
              <a:t>OldCo</a:t>
            </a:r>
            <a:r>
              <a:rPr lang="en-US" b="0" dirty="0"/>
              <a:t>, its sole member. </a:t>
            </a:r>
            <a:r>
              <a:rPr lang="en-US" b="0" dirty="0" err="1"/>
              <a:t>NewCo</a:t>
            </a:r>
            <a:r>
              <a:rPr lang="en-US" b="0" dirty="0"/>
              <a:t> will be managed by </a:t>
            </a:r>
            <a:r>
              <a:rPr lang="en-US" dirty="0"/>
              <a:t>Partner 2</a:t>
            </a:r>
            <a:r>
              <a:rPr lang="en-US" b="0" dirty="0"/>
              <a:t>.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4</a:t>
            </a:r>
            <a:r>
              <a:rPr lang="en-US" b="1" dirty="0"/>
              <a:t>: Formation of </a:t>
            </a:r>
            <a:r>
              <a:rPr lang="en-US" b="1" dirty="0" err="1"/>
              <a:t>NewCo</a:t>
            </a:r>
            <a:r>
              <a:rPr lang="en-US" dirty="0"/>
              <a:t>.</a:t>
            </a:r>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3133968" y="3906229"/>
            <a:ext cx="1679699" cy="792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28" name="Right Brace 27">
            <a:extLst>
              <a:ext uri="{FF2B5EF4-FFF2-40B4-BE49-F238E27FC236}">
                <a16:creationId xmlns:a16="http://schemas.microsoft.com/office/drawing/2014/main" id="{05565302-75DC-4C83-9F0E-B6E9764EBFD6}"/>
              </a:ext>
            </a:extLst>
          </p:cNvPr>
          <p:cNvSpPr/>
          <p:nvPr/>
        </p:nvSpPr>
        <p:spPr>
          <a:xfrm>
            <a:off x="5305405" y="3930863"/>
            <a:ext cx="356117" cy="1555777"/>
          </a:xfrm>
          <a:prstGeom prst="rightBrace">
            <a:avLst>
              <a:gd name="adj1" fmla="val 0"/>
              <a:gd name="adj2" fmla="val 494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43E0ABD2-C6AC-4A36-994A-3F87D81A4B84}"/>
              </a:ext>
            </a:extLst>
          </p:cNvPr>
          <p:cNvSpPr txBox="1"/>
          <p:nvPr/>
        </p:nvSpPr>
        <p:spPr>
          <a:xfrm>
            <a:off x="5554051" y="4502764"/>
            <a:ext cx="1198418" cy="415498"/>
          </a:xfrm>
          <a:prstGeom prst="rect">
            <a:avLst/>
          </a:prstGeom>
          <a:noFill/>
        </p:spPr>
        <p:txBody>
          <a:bodyPr wrap="square" rtlCol="0">
            <a:spAutoFit/>
          </a:bodyPr>
          <a:lstStyle/>
          <a:p>
            <a:pPr algn="ctr"/>
            <a:r>
              <a:rPr lang="en-US" sz="1050" b="1" dirty="0"/>
              <a:t>Formation of </a:t>
            </a:r>
            <a:r>
              <a:rPr lang="en-US" sz="1050" b="1" dirty="0" err="1"/>
              <a:t>NewCo</a:t>
            </a:r>
            <a:endParaRPr lang="en-US" sz="1050" b="1" dirty="0"/>
          </a:p>
        </p:txBody>
      </p:sp>
      <p:sp>
        <p:nvSpPr>
          <p:cNvPr id="17" name="Left Brace 16">
            <a:extLst>
              <a:ext uri="{FF2B5EF4-FFF2-40B4-BE49-F238E27FC236}">
                <a16:creationId xmlns:a16="http://schemas.microsoft.com/office/drawing/2014/main" id="{A47CD796-4F7A-4968-8B98-475E87F92512}"/>
              </a:ext>
            </a:extLst>
          </p:cNvPr>
          <p:cNvSpPr/>
          <p:nvPr/>
        </p:nvSpPr>
        <p:spPr>
          <a:xfrm rot="16200000">
            <a:off x="3662193" y="2433870"/>
            <a:ext cx="623248" cy="2323751"/>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E530EF1-2FDF-4684-9FBB-47741359A9F7}"/>
              </a:ext>
            </a:extLst>
          </p:cNvPr>
          <p:cNvSpPr/>
          <p:nvPr/>
        </p:nvSpPr>
        <p:spPr>
          <a:xfrm>
            <a:off x="2213758" y="2805037"/>
            <a:ext cx="1196366"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1</a:t>
            </a:r>
          </a:p>
        </p:txBody>
      </p:sp>
      <p:sp>
        <p:nvSpPr>
          <p:cNvPr id="20" name="Oval 19">
            <a:extLst>
              <a:ext uri="{FF2B5EF4-FFF2-40B4-BE49-F238E27FC236}">
                <a16:creationId xmlns:a16="http://schemas.microsoft.com/office/drawing/2014/main" id="{20133986-B8CB-4C6F-9F45-85EE2F0311D4}"/>
              </a:ext>
            </a:extLst>
          </p:cNvPr>
          <p:cNvSpPr/>
          <p:nvPr/>
        </p:nvSpPr>
        <p:spPr>
          <a:xfrm>
            <a:off x="4516582" y="2805037"/>
            <a:ext cx="1196366"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2</a:t>
            </a:r>
          </a:p>
        </p:txBody>
      </p:sp>
      <p:sp>
        <p:nvSpPr>
          <p:cNvPr id="33" name="TextBox 32">
            <a:extLst>
              <a:ext uri="{FF2B5EF4-FFF2-40B4-BE49-F238E27FC236}">
                <a16:creationId xmlns:a16="http://schemas.microsoft.com/office/drawing/2014/main" id="{B31044AD-BC98-4FED-9627-8B2D0E3019B3}"/>
              </a:ext>
            </a:extLst>
          </p:cNvPr>
          <p:cNvSpPr txBox="1"/>
          <p:nvPr/>
        </p:nvSpPr>
        <p:spPr>
          <a:xfrm>
            <a:off x="2177894" y="3349774"/>
            <a:ext cx="634048" cy="242374"/>
          </a:xfrm>
          <a:prstGeom prst="rect">
            <a:avLst/>
          </a:prstGeom>
          <a:noFill/>
        </p:spPr>
        <p:txBody>
          <a:bodyPr wrap="square" rtlCol="0">
            <a:spAutoFit/>
          </a:bodyPr>
          <a:lstStyle/>
          <a:p>
            <a:pPr algn="r"/>
            <a:r>
              <a:rPr lang="en-US" sz="975" dirty="0"/>
              <a:t>50%</a:t>
            </a:r>
          </a:p>
        </p:txBody>
      </p:sp>
      <p:sp>
        <p:nvSpPr>
          <p:cNvPr id="35" name="TextBox 34">
            <a:extLst>
              <a:ext uri="{FF2B5EF4-FFF2-40B4-BE49-F238E27FC236}">
                <a16:creationId xmlns:a16="http://schemas.microsoft.com/office/drawing/2014/main" id="{83811C47-1EF0-4C11-9EFE-B7CCF890A163}"/>
              </a:ext>
            </a:extLst>
          </p:cNvPr>
          <p:cNvSpPr txBox="1"/>
          <p:nvPr/>
        </p:nvSpPr>
        <p:spPr>
          <a:xfrm>
            <a:off x="4864312" y="3359350"/>
            <a:ext cx="634048" cy="242374"/>
          </a:xfrm>
          <a:prstGeom prst="rect">
            <a:avLst/>
          </a:prstGeom>
          <a:noFill/>
        </p:spPr>
        <p:txBody>
          <a:bodyPr wrap="square" rtlCol="0">
            <a:spAutoFit/>
          </a:bodyPr>
          <a:lstStyle/>
          <a:p>
            <a:pPr algn="r"/>
            <a:r>
              <a:rPr lang="en-US" sz="975" dirty="0"/>
              <a:t>50%</a:t>
            </a:r>
          </a:p>
        </p:txBody>
      </p:sp>
      <p:sp>
        <p:nvSpPr>
          <p:cNvPr id="37" name="Rectangle 36">
            <a:extLst>
              <a:ext uri="{FF2B5EF4-FFF2-40B4-BE49-F238E27FC236}">
                <a16:creationId xmlns:a16="http://schemas.microsoft.com/office/drawing/2014/main" id="{3F6FCFE5-0EFB-4513-9B9C-58683F7C14A3}"/>
              </a:ext>
            </a:extLst>
          </p:cNvPr>
          <p:cNvSpPr/>
          <p:nvPr/>
        </p:nvSpPr>
        <p:spPr>
          <a:xfrm>
            <a:off x="3532253" y="5120470"/>
            <a:ext cx="883129" cy="5091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NewCo</a:t>
            </a:r>
            <a:endParaRPr lang="en-US" dirty="0">
              <a:solidFill>
                <a:schemeClr val="accent6"/>
              </a:solidFill>
            </a:endParaRPr>
          </a:p>
        </p:txBody>
      </p:sp>
      <p:cxnSp>
        <p:nvCxnSpPr>
          <p:cNvPr id="3" name="Straight Connector 2">
            <a:extLst>
              <a:ext uri="{FF2B5EF4-FFF2-40B4-BE49-F238E27FC236}">
                <a16:creationId xmlns:a16="http://schemas.microsoft.com/office/drawing/2014/main" id="{45AB9974-3E33-4170-A1C8-96A04A19C9D3}"/>
              </a:ext>
            </a:extLst>
          </p:cNvPr>
          <p:cNvCxnSpPr>
            <a:stCxn id="6" idx="2"/>
            <a:endCxn id="37" idx="0"/>
          </p:cNvCxnSpPr>
          <p:nvPr/>
        </p:nvCxnSpPr>
        <p:spPr>
          <a:xfrm>
            <a:off x="3973817" y="4698971"/>
            <a:ext cx="0" cy="4214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02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p:txBody>
          <a:bodyPr/>
          <a:lstStyle/>
          <a:p>
            <a:fld id="{B6F15528-21DE-4FAA-801E-634DDDAF4B2B}" type="slidenum">
              <a:rPr lang="en-US" smtClean="0"/>
              <a:t>4</a:t>
            </a:fld>
            <a:endParaRPr lang="en-US" dirty="0"/>
          </a:p>
        </p:txBody>
      </p:sp>
      <p:pic>
        <p:nvPicPr>
          <p:cNvPr id="3074" name="Picture 2" descr="Iconic Old State House, Boston, Massachusetts, America : Stock Photo"/>
          <p:cNvPicPr preferRelativeResize="0">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39949"/>
            <a:ext cx="10208979" cy="658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107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37678" y="1613168"/>
            <a:ext cx="8801100" cy="830997"/>
          </a:xfrm>
          <a:prstGeom prst="rect">
            <a:avLst/>
          </a:prstGeom>
          <a:noFill/>
        </p:spPr>
        <p:txBody>
          <a:bodyPr wrap="square" rtlCol="0">
            <a:spAutoFit/>
          </a:bodyPr>
          <a:lstStyle/>
          <a:p>
            <a:pPr algn="just"/>
            <a:r>
              <a:rPr lang="en-US" sz="1200" dirty="0"/>
              <a:t>Contemporaneously with the formation of </a:t>
            </a:r>
            <a:r>
              <a:rPr lang="en-US" sz="1200" dirty="0" err="1"/>
              <a:t>NewCo</a:t>
            </a:r>
            <a:r>
              <a:rPr lang="en-US" sz="1200" dirty="0"/>
              <a:t>, the QI transfers 50% of the net proceeds allocable to the </a:t>
            </a:r>
            <a:r>
              <a:rPr lang="en-US" sz="1200" b="1" u="sng" dirty="0"/>
              <a:t>LKE Receivable</a:t>
            </a:r>
            <a:r>
              <a:rPr lang="en-US" sz="1200" dirty="0"/>
              <a:t> (</a:t>
            </a:r>
            <a:r>
              <a:rPr lang="en-US" sz="1200" i="1" dirty="0"/>
              <a:t>i.e.</a:t>
            </a:r>
            <a:r>
              <a:rPr lang="en-US" sz="1200" dirty="0"/>
              <a:t>, the right to receive one or more replacement properties and/or cash boot under the terms of the Exchange Agreement, as amended, between </a:t>
            </a:r>
            <a:r>
              <a:rPr lang="en-US" sz="1200" dirty="0" err="1"/>
              <a:t>OldCo</a:t>
            </a:r>
            <a:r>
              <a:rPr lang="en-US" sz="1200" dirty="0"/>
              <a:t> and the QI) to the newly-created exchange sub-account for </a:t>
            </a:r>
            <a:r>
              <a:rPr lang="en-US" sz="1200" dirty="0" err="1"/>
              <a:t>NewCo</a:t>
            </a:r>
            <a:r>
              <a:rPr lang="en-US" sz="1200" dirty="0"/>
              <a:t>. The QI retains the remaining balance (equal to 50% of the net proceeds) in </a:t>
            </a:r>
            <a:r>
              <a:rPr lang="en-US" sz="1200" dirty="0" err="1"/>
              <a:t>OldCo’s</a:t>
            </a:r>
            <a:r>
              <a:rPr lang="en-US" sz="1200" dirty="0"/>
              <a:t> exchange account.</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5</a:t>
            </a:r>
            <a:r>
              <a:rPr lang="en-US" b="1" dirty="0"/>
              <a:t>: Partnership Division, Part I—LKE Receivable.</a:t>
            </a:r>
            <a:endParaRPr lang="en-US" dirty="0"/>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2008829" y="3770874"/>
            <a:ext cx="1679699" cy="792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OldCo</a:t>
            </a:r>
            <a:endParaRPr lang="en-US" b="1" dirty="0"/>
          </a:p>
          <a:p>
            <a:pPr algn="ctr"/>
            <a:r>
              <a:rPr lang="en-US" sz="1050" dirty="0"/>
              <a:t>(50% of</a:t>
            </a:r>
          </a:p>
          <a:p>
            <a:pPr algn="ctr"/>
            <a:r>
              <a:rPr lang="en-US" sz="1050" dirty="0"/>
              <a:t> LKE Receivable) </a:t>
            </a:r>
          </a:p>
        </p:txBody>
      </p:sp>
      <p:sp>
        <p:nvSpPr>
          <p:cNvPr id="17" name="Left Brace 16">
            <a:extLst>
              <a:ext uri="{FF2B5EF4-FFF2-40B4-BE49-F238E27FC236}">
                <a16:creationId xmlns:a16="http://schemas.microsoft.com/office/drawing/2014/main" id="{A47CD796-4F7A-4968-8B98-475E87F92512}"/>
              </a:ext>
            </a:extLst>
          </p:cNvPr>
          <p:cNvSpPr/>
          <p:nvPr/>
        </p:nvSpPr>
        <p:spPr>
          <a:xfrm rot="16200000">
            <a:off x="2582637" y="2404050"/>
            <a:ext cx="623248" cy="2110261"/>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E530EF1-2FDF-4684-9FBB-47741359A9F7}"/>
              </a:ext>
            </a:extLst>
          </p:cNvPr>
          <p:cNvSpPr/>
          <p:nvPr/>
        </p:nvSpPr>
        <p:spPr>
          <a:xfrm>
            <a:off x="1250294" y="2680018"/>
            <a:ext cx="1196366"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1</a:t>
            </a:r>
          </a:p>
        </p:txBody>
      </p:sp>
      <p:sp>
        <p:nvSpPr>
          <p:cNvPr id="20" name="Oval 19">
            <a:extLst>
              <a:ext uri="{FF2B5EF4-FFF2-40B4-BE49-F238E27FC236}">
                <a16:creationId xmlns:a16="http://schemas.microsoft.com/office/drawing/2014/main" id="{20133986-B8CB-4C6F-9F45-85EE2F0311D4}"/>
              </a:ext>
            </a:extLst>
          </p:cNvPr>
          <p:cNvSpPr/>
          <p:nvPr/>
        </p:nvSpPr>
        <p:spPr>
          <a:xfrm>
            <a:off x="3351208" y="2677011"/>
            <a:ext cx="1196366"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2</a:t>
            </a:r>
          </a:p>
        </p:txBody>
      </p:sp>
      <p:sp>
        <p:nvSpPr>
          <p:cNvPr id="33" name="TextBox 32">
            <a:extLst>
              <a:ext uri="{FF2B5EF4-FFF2-40B4-BE49-F238E27FC236}">
                <a16:creationId xmlns:a16="http://schemas.microsoft.com/office/drawing/2014/main" id="{B31044AD-BC98-4FED-9627-8B2D0E3019B3}"/>
              </a:ext>
            </a:extLst>
          </p:cNvPr>
          <p:cNvSpPr txBox="1"/>
          <p:nvPr/>
        </p:nvSpPr>
        <p:spPr>
          <a:xfrm>
            <a:off x="1205083" y="3225111"/>
            <a:ext cx="634048" cy="242374"/>
          </a:xfrm>
          <a:prstGeom prst="rect">
            <a:avLst/>
          </a:prstGeom>
          <a:noFill/>
        </p:spPr>
        <p:txBody>
          <a:bodyPr wrap="square" rtlCol="0">
            <a:spAutoFit/>
          </a:bodyPr>
          <a:lstStyle/>
          <a:p>
            <a:pPr algn="r"/>
            <a:r>
              <a:rPr lang="en-US" sz="975" dirty="0"/>
              <a:t>50%</a:t>
            </a:r>
          </a:p>
        </p:txBody>
      </p:sp>
      <p:sp>
        <p:nvSpPr>
          <p:cNvPr id="35" name="TextBox 34">
            <a:extLst>
              <a:ext uri="{FF2B5EF4-FFF2-40B4-BE49-F238E27FC236}">
                <a16:creationId xmlns:a16="http://schemas.microsoft.com/office/drawing/2014/main" id="{83811C47-1EF0-4C11-9EFE-B7CCF890A163}"/>
              </a:ext>
            </a:extLst>
          </p:cNvPr>
          <p:cNvSpPr txBox="1"/>
          <p:nvPr/>
        </p:nvSpPr>
        <p:spPr>
          <a:xfrm>
            <a:off x="3904180" y="3225111"/>
            <a:ext cx="634048" cy="242374"/>
          </a:xfrm>
          <a:prstGeom prst="rect">
            <a:avLst/>
          </a:prstGeom>
          <a:noFill/>
        </p:spPr>
        <p:txBody>
          <a:bodyPr wrap="square" rtlCol="0">
            <a:spAutoFit/>
          </a:bodyPr>
          <a:lstStyle/>
          <a:p>
            <a:pPr algn="r"/>
            <a:r>
              <a:rPr lang="en-US" sz="975" dirty="0"/>
              <a:t>50%</a:t>
            </a:r>
          </a:p>
        </p:txBody>
      </p:sp>
      <p:sp>
        <p:nvSpPr>
          <p:cNvPr id="37" name="Rectangle 36">
            <a:extLst>
              <a:ext uri="{FF2B5EF4-FFF2-40B4-BE49-F238E27FC236}">
                <a16:creationId xmlns:a16="http://schemas.microsoft.com/office/drawing/2014/main" id="{3F6FCFE5-0EFB-4513-9B9C-58683F7C14A3}"/>
              </a:ext>
            </a:extLst>
          </p:cNvPr>
          <p:cNvSpPr/>
          <p:nvPr/>
        </p:nvSpPr>
        <p:spPr>
          <a:xfrm>
            <a:off x="2362304" y="5020817"/>
            <a:ext cx="972749" cy="70019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NewCo</a:t>
            </a:r>
            <a:endParaRPr lang="en-US" sz="1200" dirty="0">
              <a:solidFill>
                <a:schemeClr val="accent6"/>
              </a:solidFill>
            </a:endParaRPr>
          </a:p>
          <a:p>
            <a:pPr algn="ctr"/>
            <a:r>
              <a:rPr lang="en-US" sz="1050" dirty="0">
                <a:solidFill>
                  <a:schemeClr val="accent6"/>
                </a:solidFill>
              </a:rPr>
              <a:t>50% of LKE Receivable </a:t>
            </a:r>
            <a:endParaRPr lang="en-US" sz="1200" dirty="0">
              <a:solidFill>
                <a:schemeClr val="accent6"/>
              </a:solidFill>
            </a:endParaRPr>
          </a:p>
        </p:txBody>
      </p:sp>
      <p:cxnSp>
        <p:nvCxnSpPr>
          <p:cNvPr id="39" name="Straight Connector 38">
            <a:extLst>
              <a:ext uri="{FF2B5EF4-FFF2-40B4-BE49-F238E27FC236}">
                <a16:creationId xmlns:a16="http://schemas.microsoft.com/office/drawing/2014/main" id="{0BAD0FC0-E6BE-4DE1-97D0-0AB6909B3BF5}"/>
              </a:ext>
            </a:extLst>
          </p:cNvPr>
          <p:cNvCxnSpPr/>
          <p:nvPr/>
        </p:nvCxnSpPr>
        <p:spPr>
          <a:xfrm>
            <a:off x="5272808" y="352596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Rounded Rectangle 69">
            <a:extLst>
              <a:ext uri="{FF2B5EF4-FFF2-40B4-BE49-F238E27FC236}">
                <a16:creationId xmlns:a16="http://schemas.microsoft.com/office/drawing/2014/main" id="{8A0923B5-6617-4351-9994-06CA32EA8FA7}"/>
              </a:ext>
            </a:extLst>
          </p:cNvPr>
          <p:cNvSpPr/>
          <p:nvPr/>
        </p:nvSpPr>
        <p:spPr>
          <a:xfrm>
            <a:off x="6632866" y="3789426"/>
            <a:ext cx="1367779" cy="858765"/>
          </a:xfrm>
          <a:prstGeom prst="roundRect">
            <a:avLst>
              <a:gd name="adj" fmla="val 0"/>
            </a:avLst>
          </a:prstGeom>
          <a:solidFill>
            <a:srgbClr val="C0504D"/>
          </a:solidFill>
          <a:ln w="25400" cap="flat" cmpd="sng" algn="ctr">
            <a:solidFill>
              <a:srgbClr val="C0504D">
                <a:lumMod val="50000"/>
              </a:srgbClr>
            </a:solidFill>
            <a:prstDash val="solid"/>
          </a:ln>
          <a:effectLst/>
        </p:spPr>
        <p:txBody>
          <a:bodyPr anchor="ctr"/>
          <a:lstStyle/>
          <a:p>
            <a:pPr algn="ctr"/>
            <a:r>
              <a:rPr lang="en-US" b="1" kern="0" dirty="0">
                <a:solidFill>
                  <a:prstClr val="white"/>
                </a:solidFill>
              </a:rPr>
              <a:t>QI</a:t>
            </a:r>
          </a:p>
          <a:p>
            <a:pPr algn="ctr"/>
            <a:r>
              <a:rPr lang="en-US" sz="1050" b="1" kern="0" dirty="0">
                <a:solidFill>
                  <a:prstClr val="white"/>
                </a:solidFill>
              </a:rPr>
              <a:t>Exchange Account</a:t>
            </a:r>
          </a:p>
          <a:p>
            <a:pPr algn="ctr"/>
            <a:r>
              <a:rPr lang="en-US" sz="825" kern="0" dirty="0">
                <a:solidFill>
                  <a:prstClr val="white"/>
                </a:solidFill>
              </a:rPr>
              <a:t>(50% of Net Sale Proceeds)</a:t>
            </a:r>
          </a:p>
        </p:txBody>
      </p:sp>
      <p:sp>
        <p:nvSpPr>
          <p:cNvPr id="41" name="TextBox 3">
            <a:extLst>
              <a:ext uri="{FF2B5EF4-FFF2-40B4-BE49-F238E27FC236}">
                <a16:creationId xmlns:a16="http://schemas.microsoft.com/office/drawing/2014/main" id="{C7BFE6F4-6C1B-4554-90F3-523BE142FB15}"/>
              </a:ext>
            </a:extLst>
          </p:cNvPr>
          <p:cNvSpPr txBox="1">
            <a:spLocks noChangeArrowheads="1"/>
          </p:cNvSpPr>
          <p:nvPr/>
        </p:nvSpPr>
        <p:spPr bwMode="auto">
          <a:xfrm>
            <a:off x="4210256" y="3767326"/>
            <a:ext cx="234615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1050" b="1" dirty="0">
                <a:latin typeface="+mn-lt"/>
              </a:rPr>
              <a:t>LKE Receivable from QI to </a:t>
            </a:r>
          </a:p>
          <a:p>
            <a:pPr algn="r"/>
            <a:r>
              <a:rPr lang="en-US" altLang="en-US" sz="1050" b="1" dirty="0" err="1">
                <a:latin typeface="+mn-lt"/>
              </a:rPr>
              <a:t>OldCo</a:t>
            </a:r>
            <a:r>
              <a:rPr lang="en-US" altLang="en-US" sz="1050" b="1" dirty="0">
                <a:latin typeface="+mn-lt"/>
              </a:rPr>
              <a:t> and </a:t>
            </a:r>
            <a:r>
              <a:rPr lang="en-US" altLang="en-US" sz="1050" b="1" dirty="0" err="1">
                <a:latin typeface="+mn-lt"/>
              </a:rPr>
              <a:t>NewCo</a:t>
            </a:r>
            <a:endParaRPr lang="en-US" altLang="en-US" sz="1050" b="1" dirty="0">
              <a:latin typeface="+mn-lt"/>
            </a:endParaRPr>
          </a:p>
        </p:txBody>
      </p:sp>
      <p:sp>
        <p:nvSpPr>
          <p:cNvPr id="43" name="Rectangle 42">
            <a:extLst>
              <a:ext uri="{FF2B5EF4-FFF2-40B4-BE49-F238E27FC236}">
                <a16:creationId xmlns:a16="http://schemas.microsoft.com/office/drawing/2014/main" id="{C1157BA1-6D8F-4709-A9DB-49A9DB64A760}"/>
              </a:ext>
            </a:extLst>
          </p:cNvPr>
          <p:cNvSpPr/>
          <p:nvPr/>
        </p:nvSpPr>
        <p:spPr>
          <a:xfrm>
            <a:off x="6693144" y="4956317"/>
            <a:ext cx="1252905" cy="764699"/>
          </a:xfrm>
          <a:prstGeom prst="rect">
            <a:avLst/>
          </a:prstGeom>
          <a:solidFill>
            <a:srgbClr val="C0504D"/>
          </a:solidFill>
          <a:ln w="25400" cap="flat" cmpd="sng" algn="ctr">
            <a:solidFill>
              <a:srgbClr val="C0504D">
                <a:lumMod val="50000"/>
              </a:srgbClr>
            </a:solidFill>
            <a:prstDash val="solid"/>
          </a:ln>
          <a:effectLst/>
        </p:spPr>
        <p:txBody>
          <a:bodyPr anchor="ctr"/>
          <a:lstStyle/>
          <a:p>
            <a:pPr algn="ctr"/>
            <a:r>
              <a:rPr lang="en-US" sz="1200" b="1" kern="0" dirty="0" err="1">
                <a:solidFill>
                  <a:prstClr val="white"/>
                </a:solidFill>
              </a:rPr>
              <a:t>NewCo</a:t>
            </a:r>
            <a:endParaRPr lang="en-US" sz="1200" b="1" kern="0" dirty="0">
              <a:solidFill>
                <a:prstClr val="white"/>
              </a:solidFill>
            </a:endParaRPr>
          </a:p>
          <a:p>
            <a:pPr algn="ctr"/>
            <a:r>
              <a:rPr lang="en-US" sz="1050" b="1" kern="0" dirty="0">
                <a:solidFill>
                  <a:prstClr val="white"/>
                </a:solidFill>
              </a:rPr>
              <a:t>Sub-Account</a:t>
            </a:r>
          </a:p>
          <a:p>
            <a:pPr algn="ctr"/>
            <a:r>
              <a:rPr lang="en-US" sz="825" kern="0" dirty="0">
                <a:solidFill>
                  <a:prstClr val="white"/>
                </a:solidFill>
              </a:rPr>
              <a:t>(50% of Net Sale Proceeds)</a:t>
            </a:r>
          </a:p>
        </p:txBody>
      </p:sp>
      <p:cxnSp>
        <p:nvCxnSpPr>
          <p:cNvPr id="3" name="Straight Arrow Connector 2">
            <a:extLst>
              <a:ext uri="{FF2B5EF4-FFF2-40B4-BE49-F238E27FC236}">
                <a16:creationId xmlns:a16="http://schemas.microsoft.com/office/drawing/2014/main" id="{C9A599A8-2EB4-4018-8244-8E31AAE9F12C}"/>
              </a:ext>
            </a:extLst>
          </p:cNvPr>
          <p:cNvCxnSpPr/>
          <p:nvPr/>
        </p:nvCxnSpPr>
        <p:spPr>
          <a:xfrm flipH="1">
            <a:off x="3900434" y="4196013"/>
            <a:ext cx="26061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427653F-244E-4F1A-B08F-A41472D5ED0F}"/>
              </a:ext>
            </a:extLst>
          </p:cNvPr>
          <p:cNvCxnSpPr/>
          <p:nvPr/>
        </p:nvCxnSpPr>
        <p:spPr>
          <a:xfrm>
            <a:off x="4990097" y="4196013"/>
            <a:ext cx="0" cy="103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E66CE4-6937-417D-B692-6647F43F4763}"/>
              </a:ext>
            </a:extLst>
          </p:cNvPr>
          <p:cNvCxnSpPr>
            <a:cxnSpLocks/>
          </p:cNvCxnSpPr>
          <p:nvPr/>
        </p:nvCxnSpPr>
        <p:spPr>
          <a:xfrm flipH="1">
            <a:off x="3900434" y="5233737"/>
            <a:ext cx="10806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520E4F-0236-475C-8B67-0BBAFEC672BE}"/>
              </a:ext>
            </a:extLst>
          </p:cNvPr>
          <p:cNvCxnSpPr>
            <a:stCxn id="6" idx="2"/>
            <a:endCxn id="37" idx="0"/>
          </p:cNvCxnSpPr>
          <p:nvPr/>
        </p:nvCxnSpPr>
        <p:spPr>
          <a:xfrm>
            <a:off x="2848679" y="4563617"/>
            <a:ext cx="0" cy="457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74CB49-2009-4FE9-9B29-209AA11F9EB1}"/>
              </a:ext>
            </a:extLst>
          </p:cNvPr>
          <p:cNvCxnSpPr>
            <a:cxnSpLocks/>
            <a:stCxn id="40" idx="2"/>
            <a:endCxn id="43" idx="0"/>
          </p:cNvCxnSpPr>
          <p:nvPr/>
        </p:nvCxnSpPr>
        <p:spPr>
          <a:xfrm>
            <a:off x="7316756" y="4648191"/>
            <a:ext cx="2841" cy="308126"/>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0C2F29-C4D4-063A-B729-D6904E038C5A}"/>
              </a:ext>
            </a:extLst>
          </p:cNvPr>
          <p:cNvSpPr txBox="1"/>
          <p:nvPr/>
        </p:nvSpPr>
        <p:spPr>
          <a:xfrm>
            <a:off x="4000800" y="4192607"/>
            <a:ext cx="634048" cy="242374"/>
          </a:xfrm>
          <a:prstGeom prst="rect">
            <a:avLst/>
          </a:prstGeom>
          <a:noFill/>
        </p:spPr>
        <p:txBody>
          <a:bodyPr wrap="square" rtlCol="0">
            <a:spAutoFit/>
          </a:bodyPr>
          <a:lstStyle/>
          <a:p>
            <a:pPr algn="r"/>
            <a:r>
              <a:rPr lang="en-US" sz="975" dirty="0"/>
              <a:t>50%</a:t>
            </a:r>
          </a:p>
        </p:txBody>
      </p:sp>
      <p:sp>
        <p:nvSpPr>
          <p:cNvPr id="8" name="TextBox 7">
            <a:extLst>
              <a:ext uri="{FF2B5EF4-FFF2-40B4-BE49-F238E27FC236}">
                <a16:creationId xmlns:a16="http://schemas.microsoft.com/office/drawing/2014/main" id="{17A8DED9-A00A-4725-180F-46A6C6A6F4B7}"/>
              </a:ext>
            </a:extLst>
          </p:cNvPr>
          <p:cNvSpPr txBox="1"/>
          <p:nvPr/>
        </p:nvSpPr>
        <p:spPr>
          <a:xfrm>
            <a:off x="4000800" y="5333108"/>
            <a:ext cx="634048" cy="242374"/>
          </a:xfrm>
          <a:prstGeom prst="rect">
            <a:avLst/>
          </a:prstGeom>
          <a:noFill/>
        </p:spPr>
        <p:txBody>
          <a:bodyPr wrap="square" rtlCol="0">
            <a:spAutoFit/>
          </a:bodyPr>
          <a:lstStyle/>
          <a:p>
            <a:pPr algn="r"/>
            <a:r>
              <a:rPr lang="en-US" sz="975" dirty="0"/>
              <a:t>50%</a:t>
            </a:r>
          </a:p>
        </p:txBody>
      </p:sp>
    </p:spTree>
    <p:extLst>
      <p:ext uri="{BB962C8B-B14F-4D97-AF65-F5344CB8AC3E}">
        <p14:creationId xmlns:p14="http://schemas.microsoft.com/office/powerpoint/2010/main" val="233634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07991" y="1618660"/>
            <a:ext cx="8728364" cy="830997"/>
          </a:xfrm>
          <a:prstGeom prst="rect">
            <a:avLst/>
          </a:prstGeom>
          <a:noFill/>
        </p:spPr>
        <p:txBody>
          <a:bodyPr wrap="square" rtlCol="0">
            <a:spAutoFit/>
          </a:bodyPr>
          <a:lstStyle/>
          <a:p>
            <a:pPr algn="just">
              <a:defRPr/>
            </a:pPr>
            <a:r>
              <a:rPr lang="en-US" sz="1200" dirty="0" err="1"/>
              <a:t>OldCo</a:t>
            </a:r>
            <a:r>
              <a:rPr lang="en-US" sz="1200" dirty="0"/>
              <a:t> distributes 98% of the membership interests in </a:t>
            </a:r>
            <a:r>
              <a:rPr lang="en-US" sz="1200" dirty="0" err="1"/>
              <a:t>NewCo</a:t>
            </a:r>
            <a:r>
              <a:rPr lang="en-US" sz="1200" dirty="0"/>
              <a:t> to the Partner 2 and 2% to Partner 1 in a partnership division (or “spin-off”) transaction, with the resulting ownership as shown below. Each of </a:t>
            </a:r>
            <a:r>
              <a:rPr lang="en-US" sz="1200" dirty="0" err="1"/>
              <a:t>OldCo</a:t>
            </a:r>
            <a:r>
              <a:rPr lang="en-US" sz="1200" dirty="0"/>
              <a:t> and </a:t>
            </a:r>
            <a:r>
              <a:rPr lang="en-US" sz="1200" dirty="0" err="1"/>
              <a:t>NewCo</a:t>
            </a:r>
            <a:r>
              <a:rPr lang="en-US" sz="1200" dirty="0"/>
              <a:t> identifies potential replacement properties </a:t>
            </a:r>
            <a:r>
              <a:rPr lang="en-US" sz="1200" b="1" dirty="0"/>
              <a:t>on or before the 45th day following </a:t>
            </a:r>
            <a:r>
              <a:rPr lang="en-US" sz="1200" b="1" dirty="0" err="1"/>
              <a:t>OldCo’s</a:t>
            </a:r>
            <a:r>
              <a:rPr lang="en-US" sz="1200" b="1" dirty="0"/>
              <a:t> disposition of the Property </a:t>
            </a:r>
            <a:r>
              <a:rPr lang="en-US" sz="1200" dirty="0"/>
              <a:t>by delivering an identification notice to the QI.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5</a:t>
            </a:r>
            <a:r>
              <a:rPr lang="en-US" b="1" dirty="0"/>
              <a:t>: Partnership Division, Part II—Spin-Off.</a:t>
            </a:r>
            <a:endParaRPr lang="en-US" dirty="0"/>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800555" y="3463227"/>
            <a:ext cx="1175177" cy="4346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OldCo</a:t>
            </a:r>
            <a:endParaRPr lang="en-US" sz="1200" dirty="0"/>
          </a:p>
        </p:txBody>
      </p:sp>
      <p:sp>
        <p:nvSpPr>
          <p:cNvPr id="18" name="Oval 17">
            <a:extLst>
              <a:ext uri="{FF2B5EF4-FFF2-40B4-BE49-F238E27FC236}">
                <a16:creationId xmlns:a16="http://schemas.microsoft.com/office/drawing/2014/main" id="{AE530EF1-2FDF-4684-9FBB-47741359A9F7}"/>
              </a:ext>
            </a:extLst>
          </p:cNvPr>
          <p:cNvSpPr/>
          <p:nvPr/>
        </p:nvSpPr>
        <p:spPr>
          <a:xfrm>
            <a:off x="186500" y="2594733"/>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33" name="TextBox 32">
            <a:extLst>
              <a:ext uri="{FF2B5EF4-FFF2-40B4-BE49-F238E27FC236}">
                <a16:creationId xmlns:a16="http://schemas.microsoft.com/office/drawing/2014/main" id="{B31044AD-BC98-4FED-9627-8B2D0E3019B3}"/>
              </a:ext>
            </a:extLst>
          </p:cNvPr>
          <p:cNvSpPr txBox="1"/>
          <p:nvPr/>
        </p:nvSpPr>
        <p:spPr>
          <a:xfrm>
            <a:off x="0" y="3090202"/>
            <a:ext cx="634048" cy="242374"/>
          </a:xfrm>
          <a:prstGeom prst="rect">
            <a:avLst/>
          </a:prstGeom>
          <a:noFill/>
        </p:spPr>
        <p:txBody>
          <a:bodyPr wrap="square" rtlCol="0">
            <a:spAutoFit/>
          </a:bodyPr>
          <a:lstStyle/>
          <a:p>
            <a:pPr algn="r"/>
            <a:r>
              <a:rPr lang="en-US" sz="975" dirty="0"/>
              <a:t>98%</a:t>
            </a:r>
          </a:p>
        </p:txBody>
      </p:sp>
      <p:sp>
        <p:nvSpPr>
          <p:cNvPr id="2" name="Left Brace 1">
            <a:extLst>
              <a:ext uri="{FF2B5EF4-FFF2-40B4-BE49-F238E27FC236}">
                <a16:creationId xmlns:a16="http://schemas.microsoft.com/office/drawing/2014/main" id="{3710C827-7D5D-435F-959B-6F295C93964F}"/>
              </a:ext>
            </a:extLst>
          </p:cNvPr>
          <p:cNvSpPr/>
          <p:nvPr/>
        </p:nvSpPr>
        <p:spPr>
          <a:xfrm rot="16200000">
            <a:off x="1214782" y="2533993"/>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E88DC4F7-51D7-404F-A3BE-D04F5A15FFE7}"/>
              </a:ext>
            </a:extLst>
          </p:cNvPr>
          <p:cNvSpPr/>
          <p:nvPr/>
        </p:nvSpPr>
        <p:spPr>
          <a:xfrm>
            <a:off x="1581676" y="2612577"/>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29" name="Rectangle 28">
            <a:extLst>
              <a:ext uri="{FF2B5EF4-FFF2-40B4-BE49-F238E27FC236}">
                <a16:creationId xmlns:a16="http://schemas.microsoft.com/office/drawing/2014/main" id="{FBC30048-A4D1-480F-A16C-01E04C0CC0C7}"/>
              </a:ext>
            </a:extLst>
          </p:cNvPr>
          <p:cNvSpPr/>
          <p:nvPr/>
        </p:nvSpPr>
        <p:spPr>
          <a:xfrm>
            <a:off x="928056" y="4288422"/>
            <a:ext cx="915388" cy="56849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2"/>
                </a:solidFill>
              </a:rPr>
              <a:t>50% of LKE Receivable</a:t>
            </a:r>
          </a:p>
        </p:txBody>
      </p:sp>
      <p:sp>
        <p:nvSpPr>
          <p:cNvPr id="30" name="TextBox 29">
            <a:extLst>
              <a:ext uri="{FF2B5EF4-FFF2-40B4-BE49-F238E27FC236}">
                <a16:creationId xmlns:a16="http://schemas.microsoft.com/office/drawing/2014/main" id="{DB01F3AD-3685-41DD-B381-9C32FDAA179F}"/>
              </a:ext>
            </a:extLst>
          </p:cNvPr>
          <p:cNvSpPr txBox="1"/>
          <p:nvPr/>
        </p:nvSpPr>
        <p:spPr>
          <a:xfrm>
            <a:off x="2164114" y="3081847"/>
            <a:ext cx="634048" cy="242374"/>
          </a:xfrm>
          <a:prstGeom prst="rect">
            <a:avLst/>
          </a:prstGeom>
          <a:noFill/>
        </p:spPr>
        <p:txBody>
          <a:bodyPr wrap="square" rtlCol="0">
            <a:spAutoFit/>
          </a:bodyPr>
          <a:lstStyle/>
          <a:p>
            <a:r>
              <a:rPr lang="en-US" sz="975" dirty="0"/>
              <a:t>2%</a:t>
            </a:r>
          </a:p>
        </p:txBody>
      </p:sp>
      <p:sp>
        <p:nvSpPr>
          <p:cNvPr id="31" name="Rounded Rectangle 69">
            <a:extLst>
              <a:ext uri="{FF2B5EF4-FFF2-40B4-BE49-F238E27FC236}">
                <a16:creationId xmlns:a16="http://schemas.microsoft.com/office/drawing/2014/main" id="{3E37D588-79FC-40C1-8539-511693766792}"/>
              </a:ext>
            </a:extLst>
          </p:cNvPr>
          <p:cNvSpPr/>
          <p:nvPr/>
        </p:nvSpPr>
        <p:spPr>
          <a:xfrm>
            <a:off x="2858143" y="5212964"/>
            <a:ext cx="1062419" cy="633560"/>
          </a:xfrm>
          <a:prstGeom prst="roundRect">
            <a:avLst>
              <a:gd name="adj" fmla="val 0"/>
            </a:avLst>
          </a:prstGeom>
          <a:solidFill>
            <a:srgbClr val="C0504D"/>
          </a:solidFill>
          <a:ln w="25400" cap="flat" cmpd="sng" algn="ctr">
            <a:solidFill>
              <a:srgbClr val="C0504D">
                <a:lumMod val="50000"/>
              </a:srgbClr>
            </a:solidFill>
            <a:prstDash val="solid"/>
          </a:ln>
          <a:effectLst/>
        </p:spPr>
        <p:txBody>
          <a:bodyPr anchor="ctr"/>
          <a:lstStyle/>
          <a:p>
            <a:pPr algn="ctr"/>
            <a:r>
              <a:rPr lang="en-US" kern="0" dirty="0">
                <a:solidFill>
                  <a:prstClr val="white"/>
                </a:solidFill>
              </a:rPr>
              <a:t>QI</a:t>
            </a:r>
            <a:endParaRPr lang="en-US" sz="1200" kern="0" dirty="0">
              <a:solidFill>
                <a:prstClr val="white"/>
              </a:solidFill>
            </a:endParaRPr>
          </a:p>
        </p:txBody>
      </p:sp>
      <p:cxnSp>
        <p:nvCxnSpPr>
          <p:cNvPr id="12" name="Straight Connector 11">
            <a:extLst>
              <a:ext uri="{FF2B5EF4-FFF2-40B4-BE49-F238E27FC236}">
                <a16:creationId xmlns:a16="http://schemas.microsoft.com/office/drawing/2014/main" id="{3552FFB8-DE86-4C50-BA25-53813C01D0AE}"/>
              </a:ext>
            </a:extLst>
          </p:cNvPr>
          <p:cNvCxnSpPr>
            <a:cxnSpLocks/>
            <a:stCxn id="6" idx="2"/>
            <a:endCxn id="29" idx="0"/>
          </p:cNvCxnSpPr>
          <p:nvPr/>
        </p:nvCxnSpPr>
        <p:spPr>
          <a:xfrm flipH="1">
            <a:off x="1385751" y="3897844"/>
            <a:ext cx="2393" cy="390578"/>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3336538-627D-4922-AE44-F91CDC37A1D3}"/>
              </a:ext>
            </a:extLst>
          </p:cNvPr>
          <p:cNvSpPr/>
          <p:nvPr/>
        </p:nvSpPr>
        <p:spPr>
          <a:xfrm>
            <a:off x="4768516" y="3457442"/>
            <a:ext cx="1175177" cy="43461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NewCo</a:t>
            </a:r>
            <a:endParaRPr lang="en-US" sz="1200" dirty="0"/>
          </a:p>
        </p:txBody>
      </p:sp>
      <p:sp>
        <p:nvSpPr>
          <p:cNvPr id="52" name="Oval 51">
            <a:extLst>
              <a:ext uri="{FF2B5EF4-FFF2-40B4-BE49-F238E27FC236}">
                <a16:creationId xmlns:a16="http://schemas.microsoft.com/office/drawing/2014/main" id="{33494826-87B3-4B0D-B958-27685A038A4E}"/>
              </a:ext>
            </a:extLst>
          </p:cNvPr>
          <p:cNvSpPr/>
          <p:nvPr/>
        </p:nvSpPr>
        <p:spPr>
          <a:xfrm>
            <a:off x="5564930" y="2638629"/>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54" name="Oval 53">
            <a:extLst>
              <a:ext uri="{FF2B5EF4-FFF2-40B4-BE49-F238E27FC236}">
                <a16:creationId xmlns:a16="http://schemas.microsoft.com/office/drawing/2014/main" id="{F33B947E-C399-4B60-A7C5-ED3D46458387}"/>
              </a:ext>
            </a:extLst>
          </p:cNvPr>
          <p:cNvSpPr/>
          <p:nvPr/>
        </p:nvSpPr>
        <p:spPr>
          <a:xfrm>
            <a:off x="4123852" y="2634773"/>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55" name="Rectangle 54">
            <a:extLst>
              <a:ext uri="{FF2B5EF4-FFF2-40B4-BE49-F238E27FC236}">
                <a16:creationId xmlns:a16="http://schemas.microsoft.com/office/drawing/2014/main" id="{4E7A7B56-2FDA-4393-A837-1C8CDD86B2F6}"/>
              </a:ext>
            </a:extLst>
          </p:cNvPr>
          <p:cNvSpPr/>
          <p:nvPr/>
        </p:nvSpPr>
        <p:spPr>
          <a:xfrm>
            <a:off x="4861948" y="4311944"/>
            <a:ext cx="988313" cy="5684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6"/>
                </a:solidFill>
              </a:rPr>
              <a:t>50% of LKE Receivable</a:t>
            </a:r>
          </a:p>
        </p:txBody>
      </p:sp>
      <p:sp>
        <p:nvSpPr>
          <p:cNvPr id="56" name="TextBox 55">
            <a:extLst>
              <a:ext uri="{FF2B5EF4-FFF2-40B4-BE49-F238E27FC236}">
                <a16:creationId xmlns:a16="http://schemas.microsoft.com/office/drawing/2014/main" id="{E7334436-ADF3-4A1C-89D9-03E106A4E1B9}"/>
              </a:ext>
            </a:extLst>
          </p:cNvPr>
          <p:cNvSpPr txBox="1"/>
          <p:nvPr/>
        </p:nvSpPr>
        <p:spPr>
          <a:xfrm>
            <a:off x="6154573" y="3116502"/>
            <a:ext cx="634048" cy="242374"/>
          </a:xfrm>
          <a:prstGeom prst="rect">
            <a:avLst/>
          </a:prstGeom>
          <a:noFill/>
        </p:spPr>
        <p:txBody>
          <a:bodyPr wrap="square" rtlCol="0">
            <a:spAutoFit/>
          </a:bodyPr>
          <a:lstStyle/>
          <a:p>
            <a:r>
              <a:rPr lang="en-US" sz="975" dirty="0"/>
              <a:t>2%</a:t>
            </a:r>
          </a:p>
        </p:txBody>
      </p:sp>
      <p:cxnSp>
        <p:nvCxnSpPr>
          <p:cNvPr id="57" name="Straight Connector 56">
            <a:extLst>
              <a:ext uri="{FF2B5EF4-FFF2-40B4-BE49-F238E27FC236}">
                <a16:creationId xmlns:a16="http://schemas.microsoft.com/office/drawing/2014/main" id="{3B1BAD35-8B80-4BFE-84E2-3A460E0349C1}"/>
              </a:ext>
            </a:extLst>
          </p:cNvPr>
          <p:cNvCxnSpPr>
            <a:cxnSpLocks/>
            <a:stCxn id="51" idx="2"/>
            <a:endCxn id="55" idx="0"/>
          </p:cNvCxnSpPr>
          <p:nvPr/>
        </p:nvCxnSpPr>
        <p:spPr>
          <a:xfrm flipH="1">
            <a:off x="5356104" y="3892058"/>
            <a:ext cx="1" cy="419886"/>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7EF2BF4-5DB8-46A9-B1A4-51F30F2824AE}"/>
              </a:ext>
            </a:extLst>
          </p:cNvPr>
          <p:cNvSpPr txBox="1"/>
          <p:nvPr/>
        </p:nvSpPr>
        <p:spPr>
          <a:xfrm>
            <a:off x="3711657" y="4045456"/>
            <a:ext cx="634048" cy="542456"/>
          </a:xfrm>
          <a:prstGeom prst="rect">
            <a:avLst/>
          </a:prstGeom>
          <a:noFill/>
        </p:spPr>
        <p:txBody>
          <a:bodyPr wrap="square" rtlCol="0">
            <a:spAutoFit/>
          </a:bodyPr>
          <a:lstStyle/>
          <a:p>
            <a:r>
              <a:rPr lang="en-US" sz="975" b="1" dirty="0"/>
              <a:t>45-Day ID Notice</a:t>
            </a:r>
          </a:p>
        </p:txBody>
      </p:sp>
      <p:sp>
        <p:nvSpPr>
          <p:cNvPr id="89" name="Rectangle 88">
            <a:extLst>
              <a:ext uri="{FF2B5EF4-FFF2-40B4-BE49-F238E27FC236}">
                <a16:creationId xmlns:a16="http://schemas.microsoft.com/office/drawing/2014/main" id="{F17C9F41-BFD2-45BF-9D28-5195E6797181}"/>
              </a:ext>
            </a:extLst>
          </p:cNvPr>
          <p:cNvSpPr/>
          <p:nvPr/>
        </p:nvSpPr>
        <p:spPr>
          <a:xfrm>
            <a:off x="7179797" y="2749438"/>
            <a:ext cx="1800859" cy="2585323"/>
          </a:xfrm>
          <a:prstGeom prst="rect">
            <a:avLst/>
          </a:prstGeom>
        </p:spPr>
        <p:txBody>
          <a:bodyPr wrap="square">
            <a:spAutoFit/>
          </a:bodyPr>
          <a:lstStyle/>
          <a:p>
            <a:r>
              <a:rPr lang="en-US" altLang="en-US" sz="900" b="1" u="sng" dirty="0">
                <a:cs typeface="Arial" panose="020B0604020202020204" pitchFamily="34" charset="0"/>
              </a:rPr>
              <a:t>Note Regarding the Spin-Off</a:t>
            </a:r>
          </a:p>
          <a:p>
            <a:r>
              <a:rPr lang="en-US" altLang="en-US" sz="900" dirty="0">
                <a:cs typeface="Arial" panose="020B0604020202020204" pitchFamily="34" charset="0"/>
              </a:rPr>
              <a:t>The distributions of the minority interests in both </a:t>
            </a:r>
            <a:r>
              <a:rPr lang="en-US" altLang="en-US" sz="900" dirty="0" err="1">
                <a:cs typeface="Arial" panose="020B0604020202020204" pitchFamily="34" charset="0"/>
              </a:rPr>
              <a:t>OldCo</a:t>
            </a:r>
            <a:r>
              <a:rPr lang="en-US" altLang="en-US" sz="900" dirty="0">
                <a:cs typeface="Arial" panose="020B0604020202020204" pitchFamily="34" charset="0"/>
              </a:rPr>
              <a:t> and </a:t>
            </a:r>
            <a:r>
              <a:rPr lang="en-US" altLang="en-US" sz="900" dirty="0" err="1">
                <a:cs typeface="Arial" panose="020B0604020202020204" pitchFamily="34" charset="0"/>
              </a:rPr>
              <a:t>NewCo</a:t>
            </a:r>
            <a:r>
              <a:rPr lang="en-US" altLang="en-US" sz="900" dirty="0">
                <a:cs typeface="Arial" panose="020B0604020202020204" pitchFamily="34" charset="0"/>
              </a:rPr>
              <a:t> ensure that </a:t>
            </a:r>
            <a:r>
              <a:rPr lang="en-US" altLang="en-US" sz="900" dirty="0" err="1">
                <a:cs typeface="Arial" panose="020B0604020202020204" pitchFamily="34" charset="0"/>
              </a:rPr>
              <a:t>NewCo</a:t>
            </a:r>
            <a:r>
              <a:rPr lang="en-US" altLang="en-US" sz="900" dirty="0">
                <a:cs typeface="Arial" panose="020B0604020202020204" pitchFamily="34" charset="0"/>
              </a:rPr>
              <a:t> is treated for federal income tax purposes as a continuation of </a:t>
            </a:r>
            <a:r>
              <a:rPr lang="en-US" altLang="en-US" sz="900" dirty="0" err="1">
                <a:cs typeface="Arial" panose="020B0604020202020204" pitchFamily="34" charset="0"/>
              </a:rPr>
              <a:t>OldCo</a:t>
            </a:r>
            <a:r>
              <a:rPr lang="en-US" altLang="en-US" sz="900" dirty="0">
                <a:cs typeface="Arial" panose="020B0604020202020204" pitchFamily="34" charset="0"/>
              </a:rPr>
              <a:t> for purposes of satisfying the “same taxpayer” requirement of IRC §1031. </a:t>
            </a:r>
            <a:r>
              <a:rPr lang="en-US" altLang="en-US" sz="900" u="sng" dirty="0">
                <a:cs typeface="Arial" panose="020B0604020202020204" pitchFamily="34" charset="0"/>
              </a:rPr>
              <a:t>See</a:t>
            </a:r>
            <a:r>
              <a:rPr lang="en-US" altLang="en-US" sz="900" dirty="0">
                <a:cs typeface="Arial" panose="020B0604020202020204" pitchFamily="34" charset="0"/>
              </a:rPr>
              <a:t> Treas. Regs. §</a:t>
            </a:r>
            <a:r>
              <a:rPr lang="en-US" sz="900" dirty="0">
                <a:cs typeface="Arial" panose="020B0604020202020204" pitchFamily="34" charset="0"/>
              </a:rPr>
              <a:t>1.708-1(d)(3)(</a:t>
            </a:r>
            <a:r>
              <a:rPr lang="en-US" sz="900" dirty="0" err="1">
                <a:cs typeface="Arial" panose="020B0604020202020204" pitchFamily="34" charset="0"/>
              </a:rPr>
              <a:t>i</a:t>
            </a:r>
            <a:r>
              <a:rPr lang="en-US" sz="900" dirty="0">
                <a:cs typeface="Arial" panose="020B0604020202020204" pitchFamily="34" charset="0"/>
              </a:rPr>
              <a:t>)(A) </a:t>
            </a:r>
            <a:r>
              <a:rPr lang="en-US" altLang="en-US" sz="900" dirty="0">
                <a:cs typeface="Arial" panose="020B0604020202020204" pitchFamily="34" charset="0"/>
              </a:rPr>
              <a:t>(partnership continuation rules); </a:t>
            </a:r>
            <a:r>
              <a:rPr lang="en-US" altLang="en-US" sz="900" u="sng" dirty="0">
                <a:cs typeface="Arial" panose="020B0604020202020204" pitchFamily="34" charset="0"/>
              </a:rPr>
              <a:t>see also</a:t>
            </a:r>
            <a:r>
              <a:rPr lang="en-US" altLang="en-US" sz="900" dirty="0">
                <a:cs typeface="Arial" panose="020B0604020202020204" pitchFamily="34" charset="0"/>
              </a:rPr>
              <a:t> PLR 200921009. In addition, no gain or loss should be recognized by any of the members in connection with the spin-off. </a:t>
            </a:r>
            <a:r>
              <a:rPr lang="en-US" altLang="en-US" sz="900" u="sng" dirty="0">
                <a:cs typeface="Arial" panose="020B0604020202020204" pitchFamily="34" charset="0"/>
              </a:rPr>
              <a:t>See</a:t>
            </a:r>
            <a:r>
              <a:rPr lang="en-US" altLang="en-US" sz="900" dirty="0">
                <a:cs typeface="Arial" panose="020B0604020202020204" pitchFamily="34" charset="0"/>
              </a:rPr>
              <a:t> IRC §§ 731(a); 721(a).</a:t>
            </a:r>
          </a:p>
        </p:txBody>
      </p:sp>
      <p:sp>
        <p:nvSpPr>
          <p:cNvPr id="92" name="TextBox 91">
            <a:extLst>
              <a:ext uri="{FF2B5EF4-FFF2-40B4-BE49-F238E27FC236}">
                <a16:creationId xmlns:a16="http://schemas.microsoft.com/office/drawing/2014/main" id="{69D78784-9EE7-4AA2-BCE4-639FD0C7EB47}"/>
              </a:ext>
            </a:extLst>
          </p:cNvPr>
          <p:cNvSpPr txBox="1"/>
          <p:nvPr/>
        </p:nvSpPr>
        <p:spPr>
          <a:xfrm>
            <a:off x="4297466" y="3110038"/>
            <a:ext cx="634048" cy="242374"/>
          </a:xfrm>
          <a:prstGeom prst="rect">
            <a:avLst/>
          </a:prstGeom>
          <a:noFill/>
        </p:spPr>
        <p:txBody>
          <a:bodyPr wrap="square" rtlCol="0">
            <a:spAutoFit/>
          </a:bodyPr>
          <a:lstStyle/>
          <a:p>
            <a:r>
              <a:rPr lang="en-US" sz="975" dirty="0"/>
              <a:t>98%</a:t>
            </a:r>
          </a:p>
        </p:txBody>
      </p:sp>
      <p:sp>
        <p:nvSpPr>
          <p:cNvPr id="98" name="TextBox 97">
            <a:extLst>
              <a:ext uri="{FF2B5EF4-FFF2-40B4-BE49-F238E27FC236}">
                <a16:creationId xmlns:a16="http://schemas.microsoft.com/office/drawing/2014/main" id="{12B6890D-B028-4784-B96A-3C265C194BFC}"/>
              </a:ext>
            </a:extLst>
          </p:cNvPr>
          <p:cNvSpPr txBox="1"/>
          <p:nvPr/>
        </p:nvSpPr>
        <p:spPr>
          <a:xfrm>
            <a:off x="2446318" y="4045456"/>
            <a:ext cx="726015" cy="392415"/>
          </a:xfrm>
          <a:prstGeom prst="rect">
            <a:avLst/>
          </a:prstGeom>
          <a:noFill/>
        </p:spPr>
        <p:txBody>
          <a:bodyPr wrap="square" rtlCol="0">
            <a:spAutoFit/>
          </a:bodyPr>
          <a:lstStyle/>
          <a:p>
            <a:r>
              <a:rPr lang="en-US" sz="975" b="1" dirty="0"/>
              <a:t>45-Day ID Notice</a:t>
            </a:r>
          </a:p>
        </p:txBody>
      </p:sp>
      <p:cxnSp>
        <p:nvCxnSpPr>
          <p:cNvPr id="16" name="Straight Connector 15">
            <a:extLst>
              <a:ext uri="{FF2B5EF4-FFF2-40B4-BE49-F238E27FC236}">
                <a16:creationId xmlns:a16="http://schemas.microsoft.com/office/drawing/2014/main" id="{6FE4AE80-8B48-410B-8804-2CB81625CD46}"/>
              </a:ext>
            </a:extLst>
          </p:cNvPr>
          <p:cNvCxnSpPr/>
          <p:nvPr/>
        </p:nvCxnSpPr>
        <p:spPr>
          <a:xfrm>
            <a:off x="2109361" y="3674750"/>
            <a:ext cx="26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D312F5-670E-4B50-84A6-4278E8642C4A}"/>
              </a:ext>
            </a:extLst>
          </p:cNvPr>
          <p:cNvCxnSpPr/>
          <p:nvPr/>
        </p:nvCxnSpPr>
        <p:spPr>
          <a:xfrm>
            <a:off x="2375314" y="3674749"/>
            <a:ext cx="0" cy="1745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0E82FD3-00CF-4549-A393-A70BA41DC1B3}"/>
              </a:ext>
            </a:extLst>
          </p:cNvPr>
          <p:cNvCxnSpPr/>
          <p:nvPr/>
        </p:nvCxnSpPr>
        <p:spPr>
          <a:xfrm>
            <a:off x="4368934" y="3671886"/>
            <a:ext cx="26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384F386-9582-4AC5-9D95-F03BF0FF7FA7}"/>
              </a:ext>
            </a:extLst>
          </p:cNvPr>
          <p:cNvCxnSpPr/>
          <p:nvPr/>
        </p:nvCxnSpPr>
        <p:spPr>
          <a:xfrm>
            <a:off x="4368934" y="3671886"/>
            <a:ext cx="0" cy="1745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DD0EDC-DEF5-4F4D-B0B4-E5535B38999B}"/>
              </a:ext>
            </a:extLst>
          </p:cNvPr>
          <p:cNvCxnSpPr/>
          <p:nvPr/>
        </p:nvCxnSpPr>
        <p:spPr>
          <a:xfrm flipH="1">
            <a:off x="4037060" y="5417825"/>
            <a:ext cx="331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39FB04A-B34A-40CC-B9A0-5F81B5EF289E}"/>
              </a:ext>
            </a:extLst>
          </p:cNvPr>
          <p:cNvCxnSpPr>
            <a:cxnSpLocks/>
          </p:cNvCxnSpPr>
          <p:nvPr/>
        </p:nvCxnSpPr>
        <p:spPr>
          <a:xfrm>
            <a:off x="2375314" y="5417825"/>
            <a:ext cx="33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Left Brace 33">
            <a:extLst>
              <a:ext uri="{FF2B5EF4-FFF2-40B4-BE49-F238E27FC236}">
                <a16:creationId xmlns:a16="http://schemas.microsoft.com/office/drawing/2014/main" id="{B8EF7B5F-70A8-428F-9331-7523D46F3D1D}"/>
              </a:ext>
            </a:extLst>
          </p:cNvPr>
          <p:cNvSpPr/>
          <p:nvPr/>
        </p:nvSpPr>
        <p:spPr>
          <a:xfrm rot="16200000">
            <a:off x="5199394" y="2568647"/>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7998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77435" y="1627591"/>
            <a:ext cx="8678293" cy="646331"/>
          </a:xfrm>
          <a:prstGeom prst="rect">
            <a:avLst/>
          </a:prstGeom>
          <a:noFill/>
        </p:spPr>
        <p:txBody>
          <a:bodyPr wrap="square" rtlCol="0">
            <a:spAutoFit/>
          </a:bodyPr>
          <a:lstStyle/>
          <a:p>
            <a:pPr algn="just">
              <a:defRPr/>
            </a:pPr>
            <a:r>
              <a:rPr lang="en-US" sz="1200" b="1" dirty="0"/>
              <a:t>Within 180 days after disposing of the Property</a:t>
            </a:r>
            <a:r>
              <a:rPr lang="en-US" sz="1200" dirty="0"/>
              <a:t>, each of </a:t>
            </a:r>
            <a:r>
              <a:rPr lang="en-US" sz="1200" dirty="0" err="1"/>
              <a:t>OldCo</a:t>
            </a:r>
            <a:r>
              <a:rPr lang="en-US" sz="1200" dirty="0"/>
              <a:t> and </a:t>
            </a:r>
            <a:r>
              <a:rPr lang="en-US" sz="1200" dirty="0" err="1"/>
              <a:t>NewCo</a:t>
            </a:r>
            <a:r>
              <a:rPr lang="en-US" sz="1200" dirty="0"/>
              <a:t> must use its respective share of the net cash proceeds from the sale of the Property to acquire one or more replacement properties. The “division without divorce” arrangement show below must remain in place for at least one year after the final replacement property is acquired.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6</a:t>
            </a:r>
            <a:r>
              <a:rPr lang="en-US" b="1" dirty="0"/>
              <a:t>: Completion of Exchange; End State.</a:t>
            </a:r>
            <a:endParaRPr lang="en-US" dirty="0"/>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1030621" y="3804526"/>
            <a:ext cx="1175177" cy="62263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OldCo</a:t>
            </a:r>
            <a:endParaRPr lang="en-US" sz="1200" dirty="0"/>
          </a:p>
        </p:txBody>
      </p:sp>
      <p:sp>
        <p:nvSpPr>
          <p:cNvPr id="18" name="Oval 17">
            <a:extLst>
              <a:ext uri="{FF2B5EF4-FFF2-40B4-BE49-F238E27FC236}">
                <a16:creationId xmlns:a16="http://schemas.microsoft.com/office/drawing/2014/main" id="{AE530EF1-2FDF-4684-9FBB-47741359A9F7}"/>
              </a:ext>
            </a:extLst>
          </p:cNvPr>
          <p:cNvSpPr/>
          <p:nvPr/>
        </p:nvSpPr>
        <p:spPr>
          <a:xfrm>
            <a:off x="416566" y="2936031"/>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33" name="TextBox 32">
            <a:extLst>
              <a:ext uri="{FF2B5EF4-FFF2-40B4-BE49-F238E27FC236}">
                <a16:creationId xmlns:a16="http://schemas.microsoft.com/office/drawing/2014/main" id="{B31044AD-BC98-4FED-9627-8B2D0E3019B3}"/>
              </a:ext>
            </a:extLst>
          </p:cNvPr>
          <p:cNvSpPr txBox="1"/>
          <p:nvPr/>
        </p:nvSpPr>
        <p:spPr>
          <a:xfrm>
            <a:off x="260880" y="3433696"/>
            <a:ext cx="634048" cy="242374"/>
          </a:xfrm>
          <a:prstGeom prst="rect">
            <a:avLst/>
          </a:prstGeom>
          <a:noFill/>
        </p:spPr>
        <p:txBody>
          <a:bodyPr wrap="square" rtlCol="0">
            <a:spAutoFit/>
          </a:bodyPr>
          <a:lstStyle/>
          <a:p>
            <a:pPr algn="r"/>
            <a:r>
              <a:rPr lang="en-US" sz="975" dirty="0"/>
              <a:t>98%</a:t>
            </a:r>
          </a:p>
        </p:txBody>
      </p:sp>
      <p:sp>
        <p:nvSpPr>
          <p:cNvPr id="2" name="Left Brace 1">
            <a:extLst>
              <a:ext uri="{FF2B5EF4-FFF2-40B4-BE49-F238E27FC236}">
                <a16:creationId xmlns:a16="http://schemas.microsoft.com/office/drawing/2014/main" id="{3710C827-7D5D-435F-959B-6F295C93964F}"/>
              </a:ext>
            </a:extLst>
          </p:cNvPr>
          <p:cNvSpPr/>
          <p:nvPr/>
        </p:nvSpPr>
        <p:spPr>
          <a:xfrm rot="16200000">
            <a:off x="1444848" y="2875291"/>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E88DC4F7-51D7-404F-A3BE-D04F5A15FFE7}"/>
              </a:ext>
            </a:extLst>
          </p:cNvPr>
          <p:cNvSpPr/>
          <p:nvPr/>
        </p:nvSpPr>
        <p:spPr>
          <a:xfrm>
            <a:off x="1811741" y="2953875"/>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30" name="TextBox 29">
            <a:extLst>
              <a:ext uri="{FF2B5EF4-FFF2-40B4-BE49-F238E27FC236}">
                <a16:creationId xmlns:a16="http://schemas.microsoft.com/office/drawing/2014/main" id="{DB01F3AD-3685-41DD-B381-9C32FDAA179F}"/>
              </a:ext>
            </a:extLst>
          </p:cNvPr>
          <p:cNvSpPr txBox="1"/>
          <p:nvPr/>
        </p:nvSpPr>
        <p:spPr>
          <a:xfrm>
            <a:off x="2357768" y="3431748"/>
            <a:ext cx="634048" cy="242374"/>
          </a:xfrm>
          <a:prstGeom prst="rect">
            <a:avLst/>
          </a:prstGeom>
          <a:noFill/>
        </p:spPr>
        <p:txBody>
          <a:bodyPr wrap="square" rtlCol="0">
            <a:spAutoFit/>
          </a:bodyPr>
          <a:lstStyle/>
          <a:p>
            <a:r>
              <a:rPr lang="en-US" sz="975" dirty="0"/>
              <a:t>2%</a:t>
            </a:r>
          </a:p>
        </p:txBody>
      </p:sp>
      <p:sp>
        <p:nvSpPr>
          <p:cNvPr id="36" name="Rectangle 35">
            <a:extLst>
              <a:ext uri="{FF2B5EF4-FFF2-40B4-BE49-F238E27FC236}">
                <a16:creationId xmlns:a16="http://schemas.microsoft.com/office/drawing/2014/main" id="{54E76203-F05E-4E81-9AF5-F02C5A9C7365}"/>
              </a:ext>
            </a:extLst>
          </p:cNvPr>
          <p:cNvSpPr/>
          <p:nvPr/>
        </p:nvSpPr>
        <p:spPr>
          <a:xfrm>
            <a:off x="4388220" y="3813127"/>
            <a:ext cx="1175177" cy="62263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NewCo</a:t>
            </a:r>
            <a:endParaRPr lang="en-US" sz="1200" dirty="0"/>
          </a:p>
        </p:txBody>
      </p:sp>
      <p:sp>
        <p:nvSpPr>
          <p:cNvPr id="44" name="Oval 43">
            <a:extLst>
              <a:ext uri="{FF2B5EF4-FFF2-40B4-BE49-F238E27FC236}">
                <a16:creationId xmlns:a16="http://schemas.microsoft.com/office/drawing/2014/main" id="{5098DF6D-B7A9-4938-A6EA-0086F1814F81}"/>
              </a:ext>
            </a:extLst>
          </p:cNvPr>
          <p:cNvSpPr/>
          <p:nvPr/>
        </p:nvSpPr>
        <p:spPr>
          <a:xfrm>
            <a:off x="5162274" y="2986133"/>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47" name="Oval 46">
            <a:extLst>
              <a:ext uri="{FF2B5EF4-FFF2-40B4-BE49-F238E27FC236}">
                <a16:creationId xmlns:a16="http://schemas.microsoft.com/office/drawing/2014/main" id="{4AE9E5CD-7939-48DD-BF4E-60166572258D}"/>
              </a:ext>
            </a:extLst>
          </p:cNvPr>
          <p:cNvSpPr/>
          <p:nvPr/>
        </p:nvSpPr>
        <p:spPr>
          <a:xfrm>
            <a:off x="3723372" y="2994387"/>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49" name="TextBox 48">
            <a:extLst>
              <a:ext uri="{FF2B5EF4-FFF2-40B4-BE49-F238E27FC236}">
                <a16:creationId xmlns:a16="http://schemas.microsoft.com/office/drawing/2014/main" id="{F611E0BA-E2F1-4D6E-BC51-774A45E08D4F}"/>
              </a:ext>
            </a:extLst>
          </p:cNvPr>
          <p:cNvSpPr txBox="1"/>
          <p:nvPr/>
        </p:nvSpPr>
        <p:spPr>
          <a:xfrm>
            <a:off x="5759999" y="3464006"/>
            <a:ext cx="634048" cy="242374"/>
          </a:xfrm>
          <a:prstGeom prst="rect">
            <a:avLst/>
          </a:prstGeom>
          <a:noFill/>
        </p:spPr>
        <p:txBody>
          <a:bodyPr wrap="square" rtlCol="0">
            <a:spAutoFit/>
          </a:bodyPr>
          <a:lstStyle/>
          <a:p>
            <a:r>
              <a:rPr lang="en-US" sz="975" dirty="0"/>
              <a:t>2%</a:t>
            </a:r>
          </a:p>
        </p:txBody>
      </p:sp>
      <p:sp>
        <p:nvSpPr>
          <p:cNvPr id="93" name="TextBox 92">
            <a:extLst>
              <a:ext uri="{FF2B5EF4-FFF2-40B4-BE49-F238E27FC236}">
                <a16:creationId xmlns:a16="http://schemas.microsoft.com/office/drawing/2014/main" id="{8478F64E-9E54-4C5B-A285-802218FC6970}"/>
              </a:ext>
            </a:extLst>
          </p:cNvPr>
          <p:cNvSpPr txBox="1"/>
          <p:nvPr/>
        </p:nvSpPr>
        <p:spPr>
          <a:xfrm>
            <a:off x="3842568" y="3456699"/>
            <a:ext cx="634048" cy="242374"/>
          </a:xfrm>
          <a:prstGeom prst="rect">
            <a:avLst/>
          </a:prstGeom>
          <a:noFill/>
        </p:spPr>
        <p:txBody>
          <a:bodyPr wrap="square" rtlCol="0">
            <a:spAutoFit/>
          </a:bodyPr>
          <a:lstStyle/>
          <a:p>
            <a:r>
              <a:rPr lang="en-US" sz="975" dirty="0"/>
              <a:t>98%</a:t>
            </a:r>
          </a:p>
        </p:txBody>
      </p:sp>
      <p:sp>
        <p:nvSpPr>
          <p:cNvPr id="3" name="Oval 2">
            <a:extLst>
              <a:ext uri="{FF2B5EF4-FFF2-40B4-BE49-F238E27FC236}">
                <a16:creationId xmlns:a16="http://schemas.microsoft.com/office/drawing/2014/main" id="{43513480-283A-4C13-98D0-13240428DD0B}"/>
              </a:ext>
            </a:extLst>
          </p:cNvPr>
          <p:cNvSpPr/>
          <p:nvPr/>
        </p:nvSpPr>
        <p:spPr>
          <a:xfrm>
            <a:off x="896989" y="4841109"/>
            <a:ext cx="1515073" cy="62263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Replacement Properties/Cash Boot</a:t>
            </a:r>
          </a:p>
        </p:txBody>
      </p:sp>
      <p:cxnSp>
        <p:nvCxnSpPr>
          <p:cNvPr id="8" name="Straight Connector 7">
            <a:extLst>
              <a:ext uri="{FF2B5EF4-FFF2-40B4-BE49-F238E27FC236}">
                <a16:creationId xmlns:a16="http://schemas.microsoft.com/office/drawing/2014/main" id="{71167A2D-0602-402D-AC7F-557930FCE94C}"/>
              </a:ext>
            </a:extLst>
          </p:cNvPr>
          <p:cNvCxnSpPr>
            <a:cxnSpLocks/>
            <a:stCxn id="6" idx="2"/>
            <a:endCxn id="3" idx="0"/>
          </p:cNvCxnSpPr>
          <p:nvPr/>
        </p:nvCxnSpPr>
        <p:spPr>
          <a:xfrm>
            <a:off x="1618210" y="4427160"/>
            <a:ext cx="36316" cy="413949"/>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AA1F984-252B-4E53-BAA1-E70ADA9B57AB}"/>
              </a:ext>
            </a:extLst>
          </p:cNvPr>
          <p:cNvSpPr/>
          <p:nvPr/>
        </p:nvSpPr>
        <p:spPr>
          <a:xfrm>
            <a:off x="4250217" y="4849711"/>
            <a:ext cx="1509781" cy="62263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Replacement Properties/Cash Boot</a:t>
            </a:r>
          </a:p>
        </p:txBody>
      </p:sp>
      <p:cxnSp>
        <p:nvCxnSpPr>
          <p:cNvPr id="11" name="Straight Connector 10">
            <a:extLst>
              <a:ext uri="{FF2B5EF4-FFF2-40B4-BE49-F238E27FC236}">
                <a16:creationId xmlns:a16="http://schemas.microsoft.com/office/drawing/2014/main" id="{AD4B42D9-26EF-4897-ACBC-50F8948401BE}"/>
              </a:ext>
            </a:extLst>
          </p:cNvPr>
          <p:cNvCxnSpPr>
            <a:cxnSpLocks/>
            <a:stCxn id="36" idx="2"/>
            <a:endCxn id="46" idx="0"/>
          </p:cNvCxnSpPr>
          <p:nvPr/>
        </p:nvCxnSpPr>
        <p:spPr>
          <a:xfrm>
            <a:off x="4975809" y="4435761"/>
            <a:ext cx="29299" cy="413950"/>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36A8F39-72DC-483A-A323-6ACE819603B6}"/>
              </a:ext>
            </a:extLst>
          </p:cNvPr>
          <p:cNvSpPr txBox="1"/>
          <p:nvPr/>
        </p:nvSpPr>
        <p:spPr>
          <a:xfrm flipH="1">
            <a:off x="6843262" y="2772994"/>
            <a:ext cx="2025890" cy="2308324"/>
          </a:xfrm>
          <a:prstGeom prst="rect">
            <a:avLst/>
          </a:prstGeom>
          <a:noFill/>
        </p:spPr>
        <p:txBody>
          <a:bodyPr wrap="square" rtlCol="0">
            <a:spAutoFit/>
          </a:bodyPr>
          <a:lstStyle/>
          <a:p>
            <a:pPr algn="just"/>
            <a:r>
              <a:rPr lang="en-US" sz="900" b="1" u="sng" dirty="0"/>
              <a:t>Note Regarding Replacement of Debt</a:t>
            </a:r>
          </a:p>
          <a:p>
            <a:pPr algn="just"/>
            <a:r>
              <a:rPr lang="en-US" sz="900" dirty="0"/>
              <a:t>Each of </a:t>
            </a:r>
            <a:r>
              <a:rPr lang="en-US" sz="900" dirty="0" err="1"/>
              <a:t>OldCo</a:t>
            </a:r>
            <a:r>
              <a:rPr lang="en-US" sz="900" dirty="0"/>
              <a:t> and </a:t>
            </a:r>
            <a:r>
              <a:rPr lang="en-US" sz="900" dirty="0" err="1"/>
              <a:t>NewCo</a:t>
            </a:r>
            <a:r>
              <a:rPr lang="en-US" sz="900" dirty="0"/>
              <a:t> must replace its share of the mortgage debt paid off at the closing of the sale of the Property through either (</a:t>
            </a:r>
            <a:r>
              <a:rPr lang="en-US" sz="900" dirty="0" err="1"/>
              <a:t>i</a:t>
            </a:r>
            <a:r>
              <a:rPr lang="en-US" sz="900" dirty="0"/>
              <a:t>) new debt or (ii) equity invested in each’s respective replacement property(</a:t>
            </a:r>
            <a:r>
              <a:rPr lang="en-US" sz="900" dirty="0" err="1"/>
              <a:t>ies</a:t>
            </a:r>
            <a:r>
              <a:rPr lang="en-US" sz="900" dirty="0"/>
              <a:t>) to fully defer its share of the realized gain. If any entity fails to acquire replacement property, it will recognize its share of the gain in the year that the QI disburses the exchange funds from its respective exchange account or sub-account.</a:t>
            </a:r>
          </a:p>
        </p:txBody>
      </p:sp>
      <p:cxnSp>
        <p:nvCxnSpPr>
          <p:cNvPr id="9" name="Straight Connector 8">
            <a:extLst>
              <a:ext uri="{FF2B5EF4-FFF2-40B4-BE49-F238E27FC236}">
                <a16:creationId xmlns:a16="http://schemas.microsoft.com/office/drawing/2014/main" id="{199E5748-56CB-4ADB-8F49-9097F2E05809}"/>
              </a:ext>
            </a:extLst>
          </p:cNvPr>
          <p:cNvCxnSpPr>
            <a:cxnSpLocks/>
          </p:cNvCxnSpPr>
          <p:nvPr/>
        </p:nvCxnSpPr>
        <p:spPr>
          <a:xfrm>
            <a:off x="3279821" y="2742407"/>
            <a:ext cx="15001" cy="3093368"/>
          </a:xfrm>
          <a:prstGeom prst="line">
            <a:avLst/>
          </a:prstGeom>
        </p:spPr>
        <p:style>
          <a:lnRef idx="1">
            <a:schemeClr val="accent1"/>
          </a:lnRef>
          <a:fillRef idx="0">
            <a:schemeClr val="accent1"/>
          </a:fillRef>
          <a:effectRef idx="0">
            <a:schemeClr val="accent1"/>
          </a:effectRef>
          <a:fontRef idx="minor">
            <a:schemeClr val="tx1"/>
          </a:fontRef>
        </p:style>
      </p:cxnSp>
      <p:sp>
        <p:nvSpPr>
          <p:cNvPr id="25" name="Left Brace 24">
            <a:extLst>
              <a:ext uri="{FF2B5EF4-FFF2-40B4-BE49-F238E27FC236}">
                <a16:creationId xmlns:a16="http://schemas.microsoft.com/office/drawing/2014/main" id="{1814DFE7-7F09-498D-BD7B-799957D54062}"/>
              </a:ext>
            </a:extLst>
          </p:cNvPr>
          <p:cNvSpPr/>
          <p:nvPr/>
        </p:nvSpPr>
        <p:spPr>
          <a:xfrm rot="16200000">
            <a:off x="4798914" y="2916950"/>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0964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sz="2100" b="1" dirty="0"/>
              <a:t>Contact Information</a:t>
            </a:r>
          </a:p>
          <a:p>
            <a:endParaRPr lang="en-US" sz="1500" dirty="0"/>
          </a:p>
        </p:txBody>
      </p:sp>
      <p:sp>
        <p:nvSpPr>
          <p:cNvPr id="6" name="Content Placeholder 2">
            <a:extLst>
              <a:ext uri="{FF2B5EF4-FFF2-40B4-BE49-F238E27FC236}">
                <a16:creationId xmlns:a16="http://schemas.microsoft.com/office/drawing/2014/main" id="{435E1B9F-3D9D-43C2-A675-3F95A007CCFF}"/>
              </a:ext>
            </a:extLst>
          </p:cNvPr>
          <p:cNvSpPr>
            <a:spLocks noGrp="1"/>
          </p:cNvSpPr>
          <p:nvPr>
            <p:ph idx="1"/>
          </p:nvPr>
        </p:nvSpPr>
        <p:spPr>
          <a:xfrm>
            <a:off x="2617910" y="1799150"/>
            <a:ext cx="5899639" cy="3957614"/>
          </a:xfrm>
        </p:spPr>
        <p:txBody>
          <a:bodyPr>
            <a:normAutofit/>
          </a:bodyPr>
          <a:lstStyle/>
          <a:p>
            <a:pPr marL="0" indent="0" algn="just">
              <a:lnSpc>
                <a:spcPct val="110000"/>
              </a:lnSpc>
              <a:spcBef>
                <a:spcPts val="0"/>
              </a:spcBef>
              <a:buNone/>
            </a:pPr>
            <a:r>
              <a:rPr lang="en-US" b="1" dirty="0"/>
              <a:t>David Shechtman </a:t>
            </a:r>
          </a:p>
          <a:p>
            <a:pPr marL="0" indent="0" algn="just">
              <a:lnSpc>
                <a:spcPct val="110000"/>
              </a:lnSpc>
              <a:spcBef>
                <a:spcPts val="0"/>
              </a:spcBef>
              <a:buNone/>
            </a:pPr>
            <a:r>
              <a:rPr lang="en-US" sz="1800" dirty="0"/>
              <a:t>Shareholder</a:t>
            </a:r>
          </a:p>
          <a:p>
            <a:pPr marL="0" indent="0" algn="just">
              <a:lnSpc>
                <a:spcPct val="110000"/>
              </a:lnSpc>
              <a:spcBef>
                <a:spcPts val="0"/>
              </a:spcBef>
              <a:buNone/>
            </a:pPr>
            <a:r>
              <a:rPr lang="en-US" sz="1800" cap="all" dirty="0"/>
              <a:t>Flaster Greenberg P.C.</a:t>
            </a:r>
          </a:p>
          <a:p>
            <a:pPr marL="0" indent="0" algn="just">
              <a:lnSpc>
                <a:spcPct val="110000"/>
              </a:lnSpc>
              <a:spcBef>
                <a:spcPts val="0"/>
              </a:spcBef>
              <a:buNone/>
            </a:pPr>
            <a:r>
              <a:rPr lang="en-US" sz="1800" dirty="0">
                <a:hlinkClick r:id="rId2"/>
              </a:rPr>
              <a:t>David.Shechtman@flastergreenberg.com</a:t>
            </a:r>
            <a:r>
              <a:rPr lang="en-US" sz="1800" dirty="0"/>
              <a:t> </a:t>
            </a:r>
          </a:p>
          <a:p>
            <a:pPr marL="0" indent="0" algn="just">
              <a:lnSpc>
                <a:spcPct val="110000"/>
              </a:lnSpc>
              <a:spcBef>
                <a:spcPts val="0"/>
              </a:spcBef>
              <a:buNone/>
            </a:pPr>
            <a:endParaRPr lang="en-US" dirty="0"/>
          </a:p>
          <a:p>
            <a:pPr marL="0" indent="0" algn="just">
              <a:lnSpc>
                <a:spcPct val="110000"/>
              </a:lnSpc>
              <a:spcBef>
                <a:spcPts val="0"/>
              </a:spcBef>
              <a:buNone/>
            </a:pPr>
            <a:endParaRPr lang="en-US" dirty="0"/>
          </a:p>
          <a:p>
            <a:pPr marL="0" indent="0" algn="just">
              <a:lnSpc>
                <a:spcPct val="110000"/>
              </a:lnSpc>
              <a:spcBef>
                <a:spcPts val="0"/>
              </a:spcBef>
              <a:buNone/>
            </a:pPr>
            <a:endParaRPr lang="en-US" b="1" dirty="0"/>
          </a:p>
          <a:p>
            <a:pPr marL="0" indent="0" algn="just">
              <a:lnSpc>
                <a:spcPct val="110000"/>
              </a:lnSpc>
              <a:spcBef>
                <a:spcPts val="0"/>
              </a:spcBef>
              <a:buNone/>
            </a:pPr>
            <a:r>
              <a:rPr lang="en-US" b="1" dirty="0"/>
              <a:t>Matthew J. Meltzer</a:t>
            </a:r>
          </a:p>
          <a:p>
            <a:pPr marL="0" indent="0" algn="just">
              <a:lnSpc>
                <a:spcPct val="110000"/>
              </a:lnSpc>
              <a:spcBef>
                <a:spcPts val="0"/>
              </a:spcBef>
              <a:buNone/>
            </a:pPr>
            <a:r>
              <a:rPr lang="en-US" sz="1800" dirty="0"/>
              <a:t>Counsel</a:t>
            </a:r>
          </a:p>
          <a:p>
            <a:pPr marL="0" indent="0" algn="just">
              <a:lnSpc>
                <a:spcPct val="110000"/>
              </a:lnSpc>
              <a:spcBef>
                <a:spcPts val="0"/>
              </a:spcBef>
              <a:buNone/>
            </a:pPr>
            <a:r>
              <a:rPr lang="en-US" sz="1800" cap="all" dirty="0"/>
              <a:t>Flaster Greenberg P.C.</a:t>
            </a:r>
          </a:p>
          <a:p>
            <a:pPr marL="0" indent="0" algn="just">
              <a:lnSpc>
                <a:spcPct val="110000"/>
              </a:lnSpc>
              <a:spcBef>
                <a:spcPts val="0"/>
              </a:spcBef>
              <a:buNone/>
            </a:pPr>
            <a:r>
              <a:rPr lang="en-US" sz="1800" dirty="0">
                <a:hlinkClick r:id="rId3"/>
              </a:rPr>
              <a:t>Matthew.Meltzer@flastergreenberg.com</a:t>
            </a:r>
            <a:r>
              <a:rPr lang="en-US" sz="1800" dirty="0"/>
              <a:t> </a:t>
            </a:r>
          </a:p>
        </p:txBody>
      </p:sp>
      <p:sp>
        <p:nvSpPr>
          <p:cNvPr id="2" name="Slide Number Placeholder 1">
            <a:extLst>
              <a:ext uri="{FF2B5EF4-FFF2-40B4-BE49-F238E27FC236}">
                <a16:creationId xmlns:a16="http://schemas.microsoft.com/office/drawing/2014/main" id="{0F410490-E84C-4D17-B5A4-3F76C95CB8B1}"/>
              </a:ext>
            </a:extLst>
          </p:cNvPr>
          <p:cNvSpPr>
            <a:spLocks noGrp="1"/>
          </p:cNvSpPr>
          <p:nvPr>
            <p:ph type="sldNum" sz="quarter" idx="12"/>
          </p:nvPr>
        </p:nvSpPr>
        <p:spPr/>
        <p:txBody>
          <a:bodyPr/>
          <a:lstStyle/>
          <a:p>
            <a:fld id="{BC6A4A57-305F-487C-A90D-C3B0B35144FF}" type="slidenum">
              <a:rPr lang="en-US" smtClean="0"/>
              <a:t>43</a:t>
            </a:fld>
            <a:endParaRPr lang="en-US" dirty="0"/>
          </a:p>
        </p:txBody>
      </p:sp>
      <p:pic>
        <p:nvPicPr>
          <p:cNvPr id="1028" name="Picture 4">
            <a:extLst>
              <a:ext uri="{FF2B5EF4-FFF2-40B4-BE49-F238E27FC236}">
                <a16:creationId xmlns:a16="http://schemas.microsoft.com/office/drawing/2014/main" id="{3C2240BE-8E9C-4B16-A872-BED5DDFF4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880" y="1766873"/>
            <a:ext cx="1486244" cy="16694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
            <a:extLst>
              <a:ext uri="{FF2B5EF4-FFF2-40B4-BE49-F238E27FC236}">
                <a16:creationId xmlns:a16="http://schemas.microsoft.com/office/drawing/2014/main" id="{AE7CCB24-4686-4855-A070-8BCC39CACE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159" y="3810772"/>
            <a:ext cx="1383965" cy="194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845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430808-39DB-4042-9DA0-C6ACB5D4F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55" y="967614"/>
            <a:ext cx="3400900" cy="1836200"/>
          </a:xfrm>
          <a:prstGeom prst="rect">
            <a:avLst/>
          </a:prstGeom>
        </p:spPr>
      </p:pic>
      <p:sp>
        <p:nvSpPr>
          <p:cNvPr id="8" name="TextBox 7">
            <a:extLst>
              <a:ext uri="{FF2B5EF4-FFF2-40B4-BE49-F238E27FC236}">
                <a16:creationId xmlns:a16="http://schemas.microsoft.com/office/drawing/2014/main" id="{3F88586F-FFE8-4260-A8ED-A81EF71DFDD9}"/>
              </a:ext>
            </a:extLst>
          </p:cNvPr>
          <p:cNvSpPr txBox="1"/>
          <p:nvPr/>
        </p:nvSpPr>
        <p:spPr>
          <a:xfrm>
            <a:off x="1603664" y="3368572"/>
            <a:ext cx="5936672" cy="3185487"/>
          </a:xfrm>
          <a:prstGeom prst="rect">
            <a:avLst/>
          </a:prstGeom>
          <a:noFill/>
        </p:spPr>
        <p:txBody>
          <a:bodyPr wrap="square" rtlCol="0">
            <a:spAutoFit/>
          </a:bodyPr>
          <a:lstStyle/>
          <a:p>
            <a:pPr algn="ctr"/>
            <a:r>
              <a:rPr lang="en-US" sz="3000" b="1" dirty="0"/>
              <a:t>Like-Kind Exchanges Involving QI Notes and Partnership Divisions</a:t>
            </a:r>
          </a:p>
          <a:p>
            <a:pPr algn="ctr"/>
            <a:endParaRPr lang="en-US" sz="2100" dirty="0"/>
          </a:p>
          <a:p>
            <a:pPr algn="ctr"/>
            <a:r>
              <a:rPr lang="en-US" sz="2100" cap="all" dirty="0"/>
              <a:t>STEPS AND EXPLANATIONS</a:t>
            </a:r>
          </a:p>
          <a:p>
            <a:pPr algn="ctr"/>
            <a:endParaRPr lang="en-US" dirty="0"/>
          </a:p>
          <a:p>
            <a:pPr algn="ctr"/>
            <a:endParaRPr lang="en-US" dirty="0"/>
          </a:p>
          <a:p>
            <a:pPr algn="ctr"/>
            <a:endParaRPr lang="en-US" dirty="0"/>
          </a:p>
          <a:p>
            <a:pPr algn="ctr"/>
            <a:r>
              <a:rPr lang="en-US" sz="1500" dirty="0"/>
              <a:t>October 2023</a:t>
            </a:r>
          </a:p>
        </p:txBody>
      </p:sp>
      <p:cxnSp>
        <p:nvCxnSpPr>
          <p:cNvPr id="3" name="Straight Connector 2">
            <a:extLst>
              <a:ext uri="{FF2B5EF4-FFF2-40B4-BE49-F238E27FC236}">
                <a16:creationId xmlns:a16="http://schemas.microsoft.com/office/drawing/2014/main" id="{DE667216-29CE-473F-A2FC-FD516D073788}"/>
              </a:ext>
            </a:extLst>
          </p:cNvPr>
          <p:cNvCxnSpPr/>
          <p:nvPr/>
        </p:nvCxnSpPr>
        <p:spPr>
          <a:xfrm>
            <a:off x="270364" y="2868491"/>
            <a:ext cx="8321919" cy="0"/>
          </a:xfrm>
          <a:prstGeom prst="line">
            <a:avLst/>
          </a:prstGeom>
          <a:ln w="25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57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52400" y="1624432"/>
            <a:ext cx="8728364" cy="830997"/>
          </a:xfrm>
          <a:prstGeom prst="rect">
            <a:avLst/>
          </a:prstGeom>
          <a:noFill/>
        </p:spPr>
        <p:txBody>
          <a:bodyPr wrap="square" rtlCol="0">
            <a:spAutoFit/>
          </a:bodyPr>
          <a:lstStyle/>
          <a:p>
            <a:pPr algn="just"/>
            <a:r>
              <a:rPr lang="en-US" sz="1200" dirty="0"/>
              <a:t>A three-person tax partnership (“</a:t>
            </a:r>
            <a:r>
              <a:rPr lang="en-US" sz="1200" b="1" u="sng" dirty="0" err="1"/>
              <a:t>OldCo</a:t>
            </a:r>
            <a:r>
              <a:rPr lang="en-US" sz="1200" dirty="0"/>
              <a:t>”) owns certain improved real property (the “</a:t>
            </a:r>
            <a:r>
              <a:rPr lang="en-US" sz="1200" b="1" u="sng" dirty="0"/>
              <a:t>Relinquished Property</a:t>
            </a:r>
            <a:r>
              <a:rPr lang="en-US" sz="1200" dirty="0"/>
              <a:t>”). The Property is </a:t>
            </a:r>
            <a:r>
              <a:rPr lang="en-US" sz="1200" dirty="0" err="1"/>
              <a:t>OldCo’s</a:t>
            </a:r>
            <a:r>
              <a:rPr lang="en-US" sz="1200" dirty="0"/>
              <a:t> sole asset. Partners 1 and 2 wish to sell the Relinquished Property to a third-party buyer as the first leg of a deferred like-kind exchange of real properties, but undertake separate exchanges and discontinue conducting business together in a partnership. The third partner (“</a:t>
            </a:r>
            <a:r>
              <a:rPr lang="en-US" sz="1200" b="1" u="sng" dirty="0"/>
              <a:t>Exiting Partner</a:t>
            </a:r>
            <a:r>
              <a:rPr lang="en-US" sz="1200" dirty="0"/>
              <a:t>”) wants to cash out.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Initial State</a:t>
            </a:r>
            <a:r>
              <a:rPr lang="en-US" dirty="0"/>
              <a:t>.</a:t>
            </a:r>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2484323" y="3906525"/>
            <a:ext cx="1704110" cy="807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13" name="Oval 12">
            <a:extLst>
              <a:ext uri="{FF2B5EF4-FFF2-40B4-BE49-F238E27FC236}">
                <a16:creationId xmlns:a16="http://schemas.microsoft.com/office/drawing/2014/main" id="{55DEBE6E-891D-4A6F-89E7-487CA68FAFB2}"/>
              </a:ext>
            </a:extLst>
          </p:cNvPr>
          <p:cNvSpPr/>
          <p:nvPr/>
        </p:nvSpPr>
        <p:spPr>
          <a:xfrm>
            <a:off x="2584768" y="5099770"/>
            <a:ext cx="1503218" cy="574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Relinquished Property</a:t>
            </a:r>
          </a:p>
        </p:txBody>
      </p:sp>
      <p:cxnSp>
        <p:nvCxnSpPr>
          <p:cNvPr id="15" name="Straight Connector 14">
            <a:extLst>
              <a:ext uri="{FF2B5EF4-FFF2-40B4-BE49-F238E27FC236}">
                <a16:creationId xmlns:a16="http://schemas.microsoft.com/office/drawing/2014/main" id="{B0ECCEF9-37D9-4D3D-86F3-1E57C50F160C}"/>
              </a:ext>
            </a:extLst>
          </p:cNvPr>
          <p:cNvCxnSpPr>
            <a:cxnSpLocks/>
          </p:cNvCxnSpPr>
          <p:nvPr/>
        </p:nvCxnSpPr>
        <p:spPr>
          <a:xfrm>
            <a:off x="4400266" y="4378379"/>
            <a:ext cx="279479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3B684AB-8FC5-47D7-8731-CC3DCF407598}"/>
              </a:ext>
            </a:extLst>
          </p:cNvPr>
          <p:cNvSpPr txBox="1"/>
          <p:nvPr/>
        </p:nvSpPr>
        <p:spPr>
          <a:xfrm>
            <a:off x="4878480" y="3849955"/>
            <a:ext cx="2161169" cy="415498"/>
          </a:xfrm>
          <a:prstGeom prst="rect">
            <a:avLst/>
          </a:prstGeom>
          <a:noFill/>
        </p:spPr>
        <p:txBody>
          <a:bodyPr wrap="none" rtlCol="0">
            <a:spAutoFit/>
          </a:bodyPr>
          <a:lstStyle/>
          <a:p>
            <a:pPr algn="ctr"/>
            <a:r>
              <a:rPr lang="en-US" sz="1050" b="1" dirty="0"/>
              <a:t>Purchase and Sale Agreement </a:t>
            </a:r>
          </a:p>
          <a:p>
            <a:pPr algn="ctr"/>
            <a:r>
              <a:rPr lang="en-US" sz="1050" b="1" dirty="0"/>
              <a:t>for the Property</a:t>
            </a:r>
          </a:p>
        </p:txBody>
      </p:sp>
      <p:sp>
        <p:nvSpPr>
          <p:cNvPr id="2" name="Left Brace 1">
            <a:extLst>
              <a:ext uri="{FF2B5EF4-FFF2-40B4-BE49-F238E27FC236}">
                <a16:creationId xmlns:a16="http://schemas.microsoft.com/office/drawing/2014/main" id="{35655860-670E-4370-9F9C-9D37780B0646}"/>
              </a:ext>
            </a:extLst>
          </p:cNvPr>
          <p:cNvSpPr/>
          <p:nvPr/>
        </p:nvSpPr>
        <p:spPr>
          <a:xfrm rot="16200000">
            <a:off x="3013056" y="2181225"/>
            <a:ext cx="623248" cy="2807058"/>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C06C0F2-B1BB-4CB4-948A-3451F4D24750}"/>
              </a:ext>
            </a:extLst>
          </p:cNvPr>
          <p:cNvCxnSpPr>
            <a:stCxn id="6" idx="2"/>
            <a:endCxn id="13" idx="0"/>
          </p:cNvCxnSpPr>
          <p:nvPr/>
        </p:nvCxnSpPr>
        <p:spPr>
          <a:xfrm flipH="1">
            <a:off x="3336376" y="4714439"/>
            <a:ext cx="2" cy="3853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1DA585-C362-4CBA-94DA-49864AE5F7B0}"/>
              </a:ext>
            </a:extLst>
          </p:cNvPr>
          <p:cNvSpPr/>
          <p:nvPr/>
        </p:nvSpPr>
        <p:spPr>
          <a:xfrm>
            <a:off x="1322968" y="2801172"/>
            <a:ext cx="1196366"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Partner</a:t>
            </a:r>
            <a:r>
              <a:rPr lang="en-US" sz="1200" dirty="0"/>
              <a:t> 1</a:t>
            </a:r>
          </a:p>
        </p:txBody>
      </p:sp>
      <p:sp>
        <p:nvSpPr>
          <p:cNvPr id="17" name="Oval 16">
            <a:extLst>
              <a:ext uri="{FF2B5EF4-FFF2-40B4-BE49-F238E27FC236}">
                <a16:creationId xmlns:a16="http://schemas.microsoft.com/office/drawing/2014/main" id="{16868A35-5740-4D45-8758-30C16CA76801}"/>
              </a:ext>
            </a:extLst>
          </p:cNvPr>
          <p:cNvSpPr/>
          <p:nvPr/>
        </p:nvSpPr>
        <p:spPr>
          <a:xfrm>
            <a:off x="2726497" y="2785800"/>
            <a:ext cx="1196366"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Partner 2</a:t>
            </a:r>
          </a:p>
        </p:txBody>
      </p:sp>
      <p:sp>
        <p:nvSpPr>
          <p:cNvPr id="26" name="TextBox 25">
            <a:extLst>
              <a:ext uri="{FF2B5EF4-FFF2-40B4-BE49-F238E27FC236}">
                <a16:creationId xmlns:a16="http://schemas.microsoft.com/office/drawing/2014/main" id="{6C1BC73B-82C6-4E1D-BA8A-1B70C5ED9005}"/>
              </a:ext>
            </a:extLst>
          </p:cNvPr>
          <p:cNvSpPr txBox="1"/>
          <p:nvPr/>
        </p:nvSpPr>
        <p:spPr>
          <a:xfrm>
            <a:off x="1287103" y="3343968"/>
            <a:ext cx="634048" cy="242374"/>
          </a:xfrm>
          <a:prstGeom prst="rect">
            <a:avLst/>
          </a:prstGeom>
          <a:noFill/>
        </p:spPr>
        <p:txBody>
          <a:bodyPr wrap="square" rtlCol="0">
            <a:spAutoFit/>
          </a:bodyPr>
          <a:lstStyle/>
          <a:p>
            <a:pPr algn="r"/>
            <a:r>
              <a:rPr lang="en-US" sz="975" dirty="0"/>
              <a:t>33.4%</a:t>
            </a:r>
          </a:p>
        </p:txBody>
      </p:sp>
      <p:sp>
        <p:nvSpPr>
          <p:cNvPr id="20" name="TextBox 19">
            <a:extLst>
              <a:ext uri="{FF2B5EF4-FFF2-40B4-BE49-F238E27FC236}">
                <a16:creationId xmlns:a16="http://schemas.microsoft.com/office/drawing/2014/main" id="{E204186B-6A4C-422D-83B7-BBE4302DC42E}"/>
              </a:ext>
            </a:extLst>
          </p:cNvPr>
          <p:cNvSpPr txBox="1"/>
          <p:nvPr/>
        </p:nvSpPr>
        <p:spPr>
          <a:xfrm>
            <a:off x="4569662" y="3333937"/>
            <a:ext cx="688138" cy="242374"/>
          </a:xfrm>
          <a:prstGeom prst="rect">
            <a:avLst/>
          </a:prstGeom>
          <a:noFill/>
        </p:spPr>
        <p:txBody>
          <a:bodyPr wrap="square" rtlCol="0">
            <a:spAutoFit/>
          </a:bodyPr>
          <a:lstStyle/>
          <a:p>
            <a:pPr algn="r"/>
            <a:r>
              <a:rPr lang="en-US" sz="975" dirty="0"/>
              <a:t>33. 3%</a:t>
            </a:r>
          </a:p>
        </p:txBody>
      </p:sp>
      <p:sp>
        <p:nvSpPr>
          <p:cNvPr id="3" name="Oval 2">
            <a:extLst>
              <a:ext uri="{FF2B5EF4-FFF2-40B4-BE49-F238E27FC236}">
                <a16:creationId xmlns:a16="http://schemas.microsoft.com/office/drawing/2014/main" id="{8300B7F7-F16F-FA25-13B8-5B6F1625BF41}"/>
              </a:ext>
            </a:extLst>
          </p:cNvPr>
          <p:cNvSpPr/>
          <p:nvPr/>
        </p:nvSpPr>
        <p:spPr>
          <a:xfrm>
            <a:off x="4130026" y="2795256"/>
            <a:ext cx="1196366" cy="47787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Exiting Partner</a:t>
            </a:r>
          </a:p>
        </p:txBody>
      </p:sp>
      <p:sp>
        <p:nvSpPr>
          <p:cNvPr id="8" name="TextBox 7">
            <a:extLst>
              <a:ext uri="{FF2B5EF4-FFF2-40B4-BE49-F238E27FC236}">
                <a16:creationId xmlns:a16="http://schemas.microsoft.com/office/drawing/2014/main" id="{C29F75B6-7873-AFC0-F664-E10C1E3E7563}"/>
              </a:ext>
            </a:extLst>
          </p:cNvPr>
          <p:cNvSpPr txBox="1"/>
          <p:nvPr/>
        </p:nvSpPr>
        <p:spPr>
          <a:xfrm>
            <a:off x="2690632" y="3319354"/>
            <a:ext cx="634048" cy="242374"/>
          </a:xfrm>
          <a:prstGeom prst="rect">
            <a:avLst/>
          </a:prstGeom>
          <a:noFill/>
        </p:spPr>
        <p:txBody>
          <a:bodyPr wrap="square" rtlCol="0">
            <a:spAutoFit/>
          </a:bodyPr>
          <a:lstStyle/>
          <a:p>
            <a:pPr algn="r"/>
            <a:r>
              <a:rPr lang="en-US" sz="975" dirty="0"/>
              <a:t>33.3%</a:t>
            </a:r>
          </a:p>
        </p:txBody>
      </p:sp>
      <p:sp>
        <p:nvSpPr>
          <p:cNvPr id="12" name="Oval 11">
            <a:extLst>
              <a:ext uri="{FF2B5EF4-FFF2-40B4-BE49-F238E27FC236}">
                <a16:creationId xmlns:a16="http://schemas.microsoft.com/office/drawing/2014/main" id="{CE4790DC-D03F-BF5D-E833-F5F16648838F}"/>
              </a:ext>
            </a:extLst>
          </p:cNvPr>
          <p:cNvSpPr/>
          <p:nvPr/>
        </p:nvSpPr>
        <p:spPr>
          <a:xfrm>
            <a:off x="7346219" y="3849955"/>
            <a:ext cx="1206104" cy="943743"/>
          </a:xfrm>
          <a:prstGeom prst="ellipse">
            <a:avLst/>
          </a:prstGeom>
          <a:noFill/>
          <a:ln w="25400" cap="flat" cmpd="sng" algn="ctr">
            <a:solidFill>
              <a:sysClr val="windowText" lastClr="000000"/>
            </a:solidFill>
            <a:prstDash val="solid"/>
          </a:ln>
          <a:effectLst/>
        </p:spPr>
        <p:txBody>
          <a:bodyPr lIns="0" rIns="0" anchor="ctr"/>
          <a:lstStyle/>
          <a:p>
            <a:pPr algn="ctr" defTabSz="685800" fontAlgn="auto">
              <a:spcBef>
                <a:spcPts val="0"/>
              </a:spcBef>
              <a:spcAft>
                <a:spcPts val="0"/>
              </a:spcAft>
              <a:defRPr/>
            </a:pPr>
            <a:r>
              <a:rPr lang="en-US" sz="1350" kern="0" dirty="0">
                <a:solidFill>
                  <a:prstClr val="black"/>
                </a:solidFill>
              </a:rPr>
              <a:t>Buyer</a:t>
            </a:r>
          </a:p>
        </p:txBody>
      </p:sp>
    </p:spTree>
    <p:extLst>
      <p:ext uri="{BB962C8B-B14F-4D97-AF65-F5344CB8AC3E}">
        <p14:creationId xmlns:p14="http://schemas.microsoft.com/office/powerpoint/2010/main" val="459567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92" y="1676439"/>
            <a:ext cx="8776580" cy="542998"/>
          </a:xfrm>
        </p:spPr>
        <p:txBody>
          <a:bodyPr>
            <a:noAutofit/>
          </a:bodyPr>
          <a:lstStyle/>
          <a:p>
            <a:pPr algn="just"/>
            <a:r>
              <a:rPr lang="en-US" sz="1200" dirty="0" err="1">
                <a:latin typeface="+mn-lt"/>
                <a:ea typeface="+mn-ea"/>
                <a:cs typeface="+mn-cs"/>
              </a:rPr>
              <a:t>OldCo</a:t>
            </a:r>
            <a:r>
              <a:rPr lang="en-US" sz="1200" dirty="0">
                <a:latin typeface="+mn-lt"/>
                <a:ea typeface="+mn-ea"/>
                <a:cs typeface="+mn-cs"/>
              </a:rPr>
              <a:t> retains a qualified intermediary (“</a:t>
            </a:r>
            <a:r>
              <a:rPr lang="en-US" sz="1200" b="1" u="sng" dirty="0">
                <a:latin typeface="+mn-lt"/>
                <a:ea typeface="+mn-ea"/>
                <a:cs typeface="+mn-cs"/>
              </a:rPr>
              <a:t>QI</a:t>
            </a:r>
            <a:r>
              <a:rPr lang="en-US" sz="1200" dirty="0">
                <a:latin typeface="+mn-lt"/>
                <a:ea typeface="+mn-ea"/>
                <a:cs typeface="+mn-cs"/>
              </a:rPr>
              <a:t>”) to receive the net sale proceeds from the sale of the Relinquished Property for a contract price of $11,000,000. Simultaneously, the QI issues an installment note (a “</a:t>
            </a:r>
            <a:r>
              <a:rPr lang="en-US" sz="1200" b="1" u="sng" dirty="0">
                <a:latin typeface="+mn-lt"/>
                <a:ea typeface="+mn-ea"/>
                <a:cs typeface="+mn-cs"/>
              </a:rPr>
              <a:t>QI Note</a:t>
            </a:r>
            <a:r>
              <a:rPr lang="en-US" sz="1200" dirty="0">
                <a:latin typeface="+mn-lt"/>
                <a:ea typeface="+mn-ea"/>
                <a:cs typeface="+mn-cs"/>
              </a:rPr>
              <a:t>”) to </a:t>
            </a:r>
            <a:r>
              <a:rPr lang="en-US" sz="1200" dirty="0" err="1">
                <a:latin typeface="+mn-lt"/>
                <a:ea typeface="+mn-ea"/>
                <a:cs typeface="+mn-cs"/>
              </a:rPr>
              <a:t>OldCo</a:t>
            </a:r>
            <a:r>
              <a:rPr lang="en-US" sz="1200" dirty="0">
                <a:latin typeface="+mn-lt"/>
                <a:ea typeface="+mn-ea"/>
                <a:cs typeface="+mn-cs"/>
              </a:rPr>
              <a:t> for further distribution to the Exiting Partner. There is no debt on the Relinquished Property.</a:t>
            </a:r>
          </a:p>
        </p:txBody>
      </p:sp>
      <p:sp>
        <p:nvSpPr>
          <p:cNvPr id="34" name="Rectangle 33">
            <a:extLst>
              <a:ext uri="{FF2B5EF4-FFF2-40B4-BE49-F238E27FC236}">
                <a16:creationId xmlns:a16="http://schemas.microsoft.com/office/drawing/2014/main" id="{51DDCAD9-FD95-43A8-B587-7B6919A84DA0}"/>
              </a:ext>
            </a:extLst>
          </p:cNvPr>
          <p:cNvSpPr/>
          <p:nvPr/>
        </p:nvSpPr>
        <p:spPr>
          <a:xfrm>
            <a:off x="4423746" y="3104605"/>
            <a:ext cx="1036082" cy="901526"/>
          </a:xfrm>
          <a:prstGeom prst="rect">
            <a:avLst/>
          </a:prstGeom>
          <a:solidFill>
            <a:srgbClr val="C0504D"/>
          </a:solidFill>
          <a:ln w="25400" cap="flat" cmpd="sng" algn="ctr">
            <a:solidFill>
              <a:schemeClr val="accent2">
                <a:lumMod val="75000"/>
              </a:schemeClr>
            </a:solidFill>
            <a:prstDash val="solid"/>
          </a:ln>
          <a:effectLst/>
        </p:spPr>
        <p:txBody>
          <a:bodyPr anchor="ctr"/>
          <a:lstStyle/>
          <a:p>
            <a:pPr algn="ctr" defTabSz="685800" fontAlgn="auto">
              <a:spcBef>
                <a:spcPts val="0"/>
              </a:spcBef>
              <a:spcAft>
                <a:spcPts val="0"/>
              </a:spcAft>
              <a:defRPr/>
            </a:pPr>
            <a:r>
              <a:rPr lang="en-US" b="1" kern="0" dirty="0">
                <a:solidFill>
                  <a:prstClr val="white"/>
                </a:solidFill>
              </a:rPr>
              <a:t>QI</a:t>
            </a:r>
          </a:p>
        </p:txBody>
      </p:sp>
      <p:sp>
        <p:nvSpPr>
          <p:cNvPr id="35" name="Oval 34">
            <a:extLst>
              <a:ext uri="{FF2B5EF4-FFF2-40B4-BE49-F238E27FC236}">
                <a16:creationId xmlns:a16="http://schemas.microsoft.com/office/drawing/2014/main" id="{A9545F19-5F30-4838-A0AB-9676D5F33449}"/>
              </a:ext>
            </a:extLst>
          </p:cNvPr>
          <p:cNvSpPr/>
          <p:nvPr/>
        </p:nvSpPr>
        <p:spPr>
          <a:xfrm>
            <a:off x="7611034" y="3062387"/>
            <a:ext cx="1206104" cy="943743"/>
          </a:xfrm>
          <a:prstGeom prst="ellipse">
            <a:avLst/>
          </a:prstGeom>
          <a:noFill/>
          <a:ln w="25400" cap="flat" cmpd="sng" algn="ctr">
            <a:solidFill>
              <a:sysClr val="windowText" lastClr="000000"/>
            </a:solidFill>
            <a:prstDash val="solid"/>
          </a:ln>
          <a:effectLst/>
        </p:spPr>
        <p:txBody>
          <a:bodyPr lIns="0" rIns="0" anchor="ctr"/>
          <a:lstStyle/>
          <a:p>
            <a:pPr algn="ctr" defTabSz="685800" fontAlgn="auto">
              <a:spcBef>
                <a:spcPts val="0"/>
              </a:spcBef>
              <a:spcAft>
                <a:spcPts val="0"/>
              </a:spcAft>
              <a:defRPr/>
            </a:pPr>
            <a:r>
              <a:rPr lang="en-US" sz="1350" kern="0" dirty="0">
                <a:solidFill>
                  <a:prstClr val="black"/>
                </a:solidFill>
              </a:rPr>
              <a:t>Buyer</a:t>
            </a:r>
          </a:p>
        </p:txBody>
      </p:sp>
      <p:sp>
        <p:nvSpPr>
          <p:cNvPr id="37" name="TextBox 52">
            <a:extLst>
              <a:ext uri="{FF2B5EF4-FFF2-40B4-BE49-F238E27FC236}">
                <a16:creationId xmlns:a16="http://schemas.microsoft.com/office/drawing/2014/main" id="{0FB8702C-9FBC-4131-BC6F-E01D7C2A215E}"/>
              </a:ext>
            </a:extLst>
          </p:cNvPr>
          <p:cNvSpPr txBox="1">
            <a:spLocks noChangeArrowheads="1"/>
          </p:cNvSpPr>
          <p:nvPr/>
        </p:nvSpPr>
        <p:spPr bwMode="auto">
          <a:xfrm>
            <a:off x="6466538" y="3780170"/>
            <a:ext cx="1004283"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685800">
              <a:defRPr/>
            </a:pPr>
            <a:r>
              <a:rPr lang="en-US" altLang="en-US" sz="825" kern="0" dirty="0">
                <a:latin typeface="+mn-lt"/>
              </a:rPr>
              <a:t>$11M est. net sale proceeds</a:t>
            </a:r>
          </a:p>
          <a:p>
            <a:pPr algn="r" defTabSz="685800">
              <a:defRPr/>
            </a:pPr>
            <a:r>
              <a:rPr lang="en-US" altLang="en-US" sz="825" kern="0" dirty="0">
                <a:latin typeface="+mn-lt"/>
              </a:rPr>
              <a:t>($11M sale price, </a:t>
            </a:r>
            <a:r>
              <a:rPr lang="en-US" altLang="en-US" sz="825" u="sng" kern="0" dirty="0">
                <a:latin typeface="+mn-lt"/>
              </a:rPr>
              <a:t>minus</a:t>
            </a:r>
            <a:r>
              <a:rPr lang="en-US" altLang="en-US" sz="825" kern="0" dirty="0">
                <a:latin typeface="+mn-lt"/>
              </a:rPr>
              <a:t> est. $</a:t>
            </a:r>
            <a:r>
              <a:rPr lang="en-US" altLang="en-US" sz="825" kern="0" dirty="0" err="1">
                <a:latin typeface="+mn-lt"/>
              </a:rPr>
              <a:t>1M</a:t>
            </a:r>
            <a:r>
              <a:rPr lang="en-US" altLang="en-US" sz="825" kern="0" dirty="0">
                <a:latin typeface="+mn-lt"/>
              </a:rPr>
              <a:t> closing costs)</a:t>
            </a:r>
          </a:p>
        </p:txBody>
      </p:sp>
      <p:sp>
        <p:nvSpPr>
          <p:cNvPr id="38" name="TextBox 53">
            <a:extLst>
              <a:ext uri="{FF2B5EF4-FFF2-40B4-BE49-F238E27FC236}">
                <a16:creationId xmlns:a16="http://schemas.microsoft.com/office/drawing/2014/main" id="{D1237D71-F4ED-4E1F-9F0A-B50ABAEDC8EF}"/>
              </a:ext>
            </a:extLst>
          </p:cNvPr>
          <p:cNvSpPr txBox="1">
            <a:spLocks noChangeArrowheads="1"/>
          </p:cNvSpPr>
          <p:nvPr/>
        </p:nvSpPr>
        <p:spPr bwMode="auto">
          <a:xfrm>
            <a:off x="3460829" y="4313949"/>
            <a:ext cx="30737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2713" indent="-1127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84535" indent="-84535" algn="just" defTabSz="685800">
              <a:buFont typeface="Arial" panose="020B0604020202020204" pitchFamily="34" charset="0"/>
              <a:buChar char="•"/>
              <a:defRPr/>
            </a:pPr>
            <a:r>
              <a:rPr lang="en-US" altLang="en-US" sz="825" kern="0" dirty="0">
                <a:latin typeface="+mn-lt"/>
              </a:rPr>
              <a:t>$6.7M is deposited in the QI’s exchange escrow account, to fund</a:t>
            </a:r>
            <a:r>
              <a:rPr lang="en-US" altLang="en-US" sz="825" b="1" kern="0" dirty="0">
                <a:latin typeface="+mn-lt"/>
              </a:rPr>
              <a:t> </a:t>
            </a:r>
            <a:r>
              <a:rPr lang="en-US" altLang="en-US" sz="825" b="1" kern="0" dirty="0" err="1">
                <a:latin typeface="+mn-lt"/>
              </a:rPr>
              <a:t>OldCo’s</a:t>
            </a:r>
            <a:r>
              <a:rPr lang="en-US" altLang="en-US" sz="825" b="1" kern="0" dirty="0">
                <a:latin typeface="+mn-lt"/>
              </a:rPr>
              <a:t> exchange</a:t>
            </a:r>
            <a:r>
              <a:rPr lang="en-US" altLang="en-US" sz="825" kern="0" dirty="0">
                <a:latin typeface="+mn-lt"/>
              </a:rPr>
              <a:t>.</a:t>
            </a:r>
          </a:p>
          <a:p>
            <a:pPr marL="0" indent="0" defTabSz="685800">
              <a:defRPr/>
            </a:pPr>
            <a:endParaRPr lang="en-US" altLang="en-US" sz="825" kern="0" dirty="0">
              <a:latin typeface="+mn-lt"/>
            </a:endParaRPr>
          </a:p>
          <a:p>
            <a:pPr marL="84535" indent="-84535" algn="just" defTabSz="685800">
              <a:buFont typeface="Arial" panose="020B0604020202020204" pitchFamily="34" charset="0"/>
              <a:buChar char="•"/>
              <a:defRPr/>
            </a:pPr>
            <a:r>
              <a:rPr lang="en-US" altLang="en-US" sz="825" kern="0" dirty="0">
                <a:latin typeface="+mn-lt"/>
              </a:rPr>
              <a:t>$3.3M is retained in the QI’s own account, to fund payment of the </a:t>
            </a:r>
            <a:r>
              <a:rPr lang="en-US" altLang="en-US" sz="825" b="1" kern="0" dirty="0">
                <a:latin typeface="+mn-lt"/>
              </a:rPr>
              <a:t>QI Note</a:t>
            </a:r>
            <a:r>
              <a:rPr lang="en-US" altLang="en-US" sz="825" kern="0" dirty="0">
                <a:latin typeface="+mn-lt"/>
              </a:rPr>
              <a:t>. The face amount of the note equals the Exiting Partner’s share of net sale proceeds. (If there were debt on the Relinquished Property paid off at closing, the face amount of the QI Note would be lowered proportionally.) </a:t>
            </a:r>
          </a:p>
        </p:txBody>
      </p:sp>
      <p:sp>
        <p:nvSpPr>
          <p:cNvPr id="40" name="TextBox 10">
            <a:extLst>
              <a:ext uri="{FF2B5EF4-FFF2-40B4-BE49-F238E27FC236}">
                <a16:creationId xmlns:a16="http://schemas.microsoft.com/office/drawing/2014/main" id="{9BE25BC9-206F-45F3-9AFC-B32D31D68EA7}"/>
              </a:ext>
            </a:extLst>
          </p:cNvPr>
          <p:cNvSpPr txBox="1">
            <a:spLocks noChangeArrowheads="1"/>
          </p:cNvSpPr>
          <p:nvPr/>
        </p:nvSpPr>
        <p:spPr bwMode="auto">
          <a:xfrm>
            <a:off x="3117041" y="3758515"/>
            <a:ext cx="1213866"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685800" eaLnBrk="0" hangingPunct="0">
              <a:defRPr/>
            </a:pPr>
            <a:r>
              <a:rPr lang="en-US" altLang="en-US" sz="825" kern="0" dirty="0">
                <a:latin typeface="+mn-lt"/>
              </a:rPr>
              <a:t>QI Note</a:t>
            </a:r>
          </a:p>
        </p:txBody>
      </p:sp>
      <p:sp>
        <p:nvSpPr>
          <p:cNvPr id="46" name="Oval 45">
            <a:extLst>
              <a:ext uri="{FF2B5EF4-FFF2-40B4-BE49-F238E27FC236}">
                <a16:creationId xmlns:a16="http://schemas.microsoft.com/office/drawing/2014/main" id="{0513CF77-FD69-4653-BC65-AF2B3CD66B0C}"/>
              </a:ext>
            </a:extLst>
          </p:cNvPr>
          <p:cNvSpPr/>
          <p:nvPr/>
        </p:nvSpPr>
        <p:spPr>
          <a:xfrm>
            <a:off x="7547406" y="5227038"/>
            <a:ext cx="1333358" cy="488221"/>
          </a:xfrm>
          <a:prstGeom prst="ellipse">
            <a:avLst/>
          </a:prstGeom>
          <a:noFill/>
          <a:ln w="25400" cap="flat" cmpd="sng" algn="ctr">
            <a:solidFill>
              <a:sysClr val="windowText" lastClr="000000"/>
            </a:solidFill>
            <a:prstDash val="solid"/>
          </a:ln>
          <a:effectLst/>
        </p:spPr>
        <p:txBody>
          <a:bodyPr anchor="ctr"/>
          <a:lstStyle/>
          <a:p>
            <a:pPr algn="ctr" defTabSz="685800" fontAlgn="auto">
              <a:spcBef>
                <a:spcPts val="0"/>
              </a:spcBef>
              <a:spcAft>
                <a:spcPts val="0"/>
              </a:spcAft>
              <a:defRPr/>
            </a:pPr>
            <a:r>
              <a:rPr lang="en-US" sz="900" kern="0" dirty="0">
                <a:solidFill>
                  <a:prstClr val="black"/>
                </a:solidFill>
              </a:rPr>
              <a:t>Relinquished Property</a:t>
            </a:r>
          </a:p>
        </p:txBody>
      </p:sp>
      <p:cxnSp>
        <p:nvCxnSpPr>
          <p:cNvPr id="48" name="Straight Connector 47">
            <a:extLst>
              <a:ext uri="{FF2B5EF4-FFF2-40B4-BE49-F238E27FC236}">
                <a16:creationId xmlns:a16="http://schemas.microsoft.com/office/drawing/2014/main" id="{E26398A9-E1FC-441B-956D-2F0D682B5B50}"/>
              </a:ext>
            </a:extLst>
          </p:cNvPr>
          <p:cNvCxnSpPr>
            <a:stCxn id="35" idx="4"/>
            <a:endCxn id="46" idx="0"/>
          </p:cNvCxnSpPr>
          <p:nvPr/>
        </p:nvCxnSpPr>
        <p:spPr>
          <a:xfrm flipH="1">
            <a:off x="8214085" y="4006130"/>
            <a:ext cx="1" cy="1220907"/>
          </a:xfrm>
          <a:prstGeom prst="line">
            <a:avLst/>
          </a:prstGeom>
          <a:noFill/>
          <a:ln w="12700" cap="flat" cmpd="sng" algn="ctr">
            <a:solidFill>
              <a:srgbClr val="4F81BD">
                <a:shade val="95000"/>
                <a:satMod val="105000"/>
              </a:srgbClr>
            </a:solidFill>
            <a:prstDash val="solid"/>
          </a:ln>
          <a:effectLst/>
        </p:spPr>
      </p:cxnSp>
      <p:sp>
        <p:nvSpPr>
          <p:cNvPr id="49" name="TextBox 10">
            <a:extLst>
              <a:ext uri="{FF2B5EF4-FFF2-40B4-BE49-F238E27FC236}">
                <a16:creationId xmlns:a16="http://schemas.microsoft.com/office/drawing/2014/main" id="{3321C25A-59AA-49C5-AB03-A2B86ADF998F}"/>
              </a:ext>
            </a:extLst>
          </p:cNvPr>
          <p:cNvSpPr txBox="1">
            <a:spLocks noChangeArrowheads="1"/>
          </p:cNvSpPr>
          <p:nvPr/>
        </p:nvSpPr>
        <p:spPr bwMode="auto">
          <a:xfrm>
            <a:off x="2494676" y="3356529"/>
            <a:ext cx="1526815"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hangingPunct="0">
              <a:defRPr/>
            </a:pPr>
            <a:r>
              <a:rPr lang="en-US" altLang="en-US" sz="825" kern="0" dirty="0">
                <a:solidFill>
                  <a:prstClr val="black"/>
                </a:solidFill>
                <a:latin typeface="+mn-lt"/>
              </a:rPr>
              <a:t>Assignment of </a:t>
            </a:r>
            <a:r>
              <a:rPr lang="en-US" altLang="en-US" sz="825" kern="0" dirty="0" err="1">
                <a:solidFill>
                  <a:prstClr val="black"/>
                </a:solidFill>
                <a:latin typeface="+mn-lt"/>
              </a:rPr>
              <a:t>PSA</a:t>
            </a:r>
            <a:endParaRPr lang="en-US" altLang="en-US" sz="825" kern="0" dirty="0">
              <a:solidFill>
                <a:prstClr val="black"/>
              </a:solidFill>
              <a:latin typeface="+mn-lt"/>
            </a:endParaRPr>
          </a:p>
        </p:txBody>
      </p:sp>
      <p:sp>
        <p:nvSpPr>
          <p:cNvPr id="50" name="TextBox 10">
            <a:extLst>
              <a:ext uri="{FF2B5EF4-FFF2-40B4-BE49-F238E27FC236}">
                <a16:creationId xmlns:a16="http://schemas.microsoft.com/office/drawing/2014/main" id="{BA7DF04A-556A-4332-B84E-FE874ABC725A}"/>
              </a:ext>
            </a:extLst>
          </p:cNvPr>
          <p:cNvSpPr txBox="1">
            <a:spLocks noChangeArrowheads="1"/>
          </p:cNvSpPr>
          <p:nvPr/>
        </p:nvSpPr>
        <p:spPr bwMode="auto">
          <a:xfrm>
            <a:off x="5502224" y="3299934"/>
            <a:ext cx="153883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hangingPunct="0">
              <a:defRPr/>
            </a:pPr>
            <a:r>
              <a:rPr lang="en-US" altLang="en-US" sz="825" kern="0" dirty="0">
                <a:solidFill>
                  <a:prstClr val="black"/>
                </a:solidFill>
                <a:latin typeface="+mn-lt"/>
              </a:rPr>
              <a:t>Relinquished Property (direct deed)</a:t>
            </a:r>
          </a:p>
        </p:txBody>
      </p:sp>
      <p:cxnSp>
        <p:nvCxnSpPr>
          <p:cNvPr id="51" name="Straight Arrow Connector 50">
            <a:extLst>
              <a:ext uri="{FF2B5EF4-FFF2-40B4-BE49-F238E27FC236}">
                <a16:creationId xmlns:a16="http://schemas.microsoft.com/office/drawing/2014/main" id="{44873580-D2EC-410B-B32F-DEF097D960D8}"/>
              </a:ext>
            </a:extLst>
          </p:cNvPr>
          <p:cNvCxnSpPr>
            <a:cxnSpLocks/>
          </p:cNvCxnSpPr>
          <p:nvPr/>
        </p:nvCxnSpPr>
        <p:spPr>
          <a:xfrm>
            <a:off x="2568146" y="3549180"/>
            <a:ext cx="1742295" cy="0"/>
          </a:xfrm>
          <a:prstGeom prst="straightConnector1">
            <a:avLst/>
          </a:prstGeom>
          <a:noFill/>
          <a:ln w="12700" cap="flat" cmpd="sng" algn="ctr">
            <a:solidFill>
              <a:srgbClr val="4F81BD">
                <a:shade val="95000"/>
                <a:satMod val="105000"/>
              </a:srgbClr>
            </a:solidFill>
            <a:prstDash val="solid"/>
            <a:tailEnd type="triangle"/>
          </a:ln>
          <a:effectLst/>
        </p:spPr>
      </p:cxnSp>
      <p:cxnSp>
        <p:nvCxnSpPr>
          <p:cNvPr id="52" name="Straight Arrow Connector 51">
            <a:extLst>
              <a:ext uri="{FF2B5EF4-FFF2-40B4-BE49-F238E27FC236}">
                <a16:creationId xmlns:a16="http://schemas.microsoft.com/office/drawing/2014/main" id="{493DDE9C-3DF5-4F28-B61C-445939C1254C}"/>
              </a:ext>
            </a:extLst>
          </p:cNvPr>
          <p:cNvCxnSpPr>
            <a:cxnSpLocks/>
          </p:cNvCxnSpPr>
          <p:nvPr/>
        </p:nvCxnSpPr>
        <p:spPr>
          <a:xfrm flipH="1">
            <a:off x="2568146" y="3743552"/>
            <a:ext cx="1702999" cy="0"/>
          </a:xfrm>
          <a:prstGeom prst="straightConnector1">
            <a:avLst/>
          </a:prstGeom>
          <a:noFill/>
          <a:ln w="12700" cap="flat" cmpd="sng" algn="ctr">
            <a:solidFill>
              <a:srgbClr val="4F81BD">
                <a:shade val="95000"/>
                <a:satMod val="105000"/>
              </a:srgbClr>
            </a:solidFill>
            <a:prstDash val="solid"/>
            <a:tailEnd type="triangle"/>
          </a:ln>
          <a:effectLst/>
        </p:spPr>
      </p:cxnSp>
      <p:sp>
        <p:nvSpPr>
          <p:cNvPr id="53" name="TextBox 52">
            <a:extLst>
              <a:ext uri="{FF2B5EF4-FFF2-40B4-BE49-F238E27FC236}">
                <a16:creationId xmlns:a16="http://schemas.microsoft.com/office/drawing/2014/main" id="{BE5B2C2D-B37C-45F8-8B2F-A33A7DABE812}"/>
              </a:ext>
            </a:extLst>
          </p:cNvPr>
          <p:cNvSpPr txBox="1"/>
          <p:nvPr/>
        </p:nvSpPr>
        <p:spPr>
          <a:xfrm>
            <a:off x="3106309" y="2863597"/>
            <a:ext cx="1278348" cy="415498"/>
          </a:xfrm>
          <a:prstGeom prst="rect">
            <a:avLst/>
          </a:prstGeom>
          <a:noFill/>
        </p:spPr>
        <p:txBody>
          <a:bodyPr wrap="square" rtlCol="0">
            <a:spAutoFit/>
          </a:bodyPr>
          <a:lstStyle/>
          <a:p>
            <a:pPr algn="ctr" defTabSz="685800" eaLnBrk="0" hangingPunct="0">
              <a:defRPr/>
            </a:pPr>
            <a:r>
              <a:rPr lang="en-US" sz="1050" b="1" kern="0" dirty="0">
                <a:solidFill>
                  <a:prstClr val="black"/>
                </a:solidFill>
              </a:rPr>
              <a:t>Exchange Agreement</a:t>
            </a:r>
            <a:endParaRPr lang="en-US" b="1" kern="0" dirty="0">
              <a:solidFill>
                <a:prstClr val="black"/>
              </a:solidFill>
            </a:endParaRPr>
          </a:p>
        </p:txBody>
      </p:sp>
      <p:sp>
        <p:nvSpPr>
          <p:cNvPr id="54" name="TextBox 53">
            <a:extLst>
              <a:ext uri="{FF2B5EF4-FFF2-40B4-BE49-F238E27FC236}">
                <a16:creationId xmlns:a16="http://schemas.microsoft.com/office/drawing/2014/main" id="{4A46A4EA-51C3-419D-8C61-33A0758427F5}"/>
              </a:ext>
            </a:extLst>
          </p:cNvPr>
          <p:cNvSpPr txBox="1"/>
          <p:nvPr/>
        </p:nvSpPr>
        <p:spPr>
          <a:xfrm>
            <a:off x="5737448" y="2699062"/>
            <a:ext cx="1776720" cy="415498"/>
          </a:xfrm>
          <a:prstGeom prst="rect">
            <a:avLst/>
          </a:prstGeom>
          <a:noFill/>
        </p:spPr>
        <p:txBody>
          <a:bodyPr wrap="square" rtlCol="0">
            <a:spAutoFit/>
          </a:bodyPr>
          <a:lstStyle/>
          <a:p>
            <a:pPr algn="ctr" defTabSz="685800" eaLnBrk="0" hangingPunct="0">
              <a:defRPr/>
            </a:pPr>
            <a:r>
              <a:rPr lang="en-US" sz="1050" b="1" kern="0" dirty="0">
                <a:solidFill>
                  <a:prstClr val="black"/>
                </a:solidFill>
              </a:rPr>
              <a:t>Completion of purchase and sale transaction</a:t>
            </a:r>
            <a:endParaRPr lang="en-US" b="1" kern="0" dirty="0">
              <a:solidFill>
                <a:prstClr val="black"/>
              </a:solidFill>
            </a:endParaRPr>
          </a:p>
        </p:txBody>
      </p:sp>
      <p:cxnSp>
        <p:nvCxnSpPr>
          <p:cNvPr id="56" name="Straight Arrow Connector 55">
            <a:extLst>
              <a:ext uri="{FF2B5EF4-FFF2-40B4-BE49-F238E27FC236}">
                <a16:creationId xmlns:a16="http://schemas.microsoft.com/office/drawing/2014/main" id="{EDC30301-DC78-42F4-8C82-3EDC5435DC9A}"/>
              </a:ext>
            </a:extLst>
          </p:cNvPr>
          <p:cNvCxnSpPr/>
          <p:nvPr/>
        </p:nvCxnSpPr>
        <p:spPr>
          <a:xfrm>
            <a:off x="5566860" y="3525300"/>
            <a:ext cx="1850442" cy="0"/>
          </a:xfrm>
          <a:prstGeom prst="straightConnector1">
            <a:avLst/>
          </a:prstGeom>
          <a:noFill/>
          <a:ln w="12700" cap="flat" cmpd="sng" algn="ctr">
            <a:solidFill>
              <a:srgbClr val="4F81BD">
                <a:shade val="95000"/>
                <a:satMod val="105000"/>
              </a:srgbClr>
            </a:solidFill>
            <a:prstDash val="solid"/>
            <a:tailEnd type="triangle"/>
          </a:ln>
          <a:effectLst/>
        </p:spPr>
      </p:cxnSp>
      <p:cxnSp>
        <p:nvCxnSpPr>
          <p:cNvPr id="57" name="Straight Arrow Connector 56">
            <a:extLst>
              <a:ext uri="{FF2B5EF4-FFF2-40B4-BE49-F238E27FC236}">
                <a16:creationId xmlns:a16="http://schemas.microsoft.com/office/drawing/2014/main" id="{0D3AEEEE-4C7E-4333-9044-C24444AE3D9B}"/>
              </a:ext>
            </a:extLst>
          </p:cNvPr>
          <p:cNvCxnSpPr/>
          <p:nvPr/>
        </p:nvCxnSpPr>
        <p:spPr>
          <a:xfrm flipH="1">
            <a:off x="5589072" y="3745760"/>
            <a:ext cx="1759226" cy="0"/>
          </a:xfrm>
          <a:prstGeom prst="straightConnector1">
            <a:avLst/>
          </a:prstGeom>
          <a:noFill/>
          <a:ln w="12700" cap="flat" cmpd="sng" algn="ctr">
            <a:solidFill>
              <a:srgbClr val="4F81BD">
                <a:shade val="95000"/>
                <a:satMod val="105000"/>
              </a:srgbClr>
            </a:solidFill>
            <a:prstDash val="solid"/>
            <a:tailEnd type="triangle"/>
          </a:ln>
          <a:effectLst/>
        </p:spPr>
      </p:cxnSp>
      <p:cxnSp>
        <p:nvCxnSpPr>
          <p:cNvPr id="25" name="Straight Connector 24"/>
          <p:cNvCxnSpPr/>
          <p:nvPr/>
        </p:nvCxnSpPr>
        <p:spPr>
          <a:xfrm flipH="1">
            <a:off x="4939444" y="4010565"/>
            <a:ext cx="2343" cy="303384"/>
          </a:xfrm>
          <a:prstGeom prst="line">
            <a:avLst/>
          </a:prstGeom>
          <a:noFill/>
          <a:ln w="12700" cap="flat" cmpd="sng" algn="ctr">
            <a:solidFill>
              <a:srgbClr val="4F81BD">
                <a:shade val="95000"/>
                <a:satMod val="105000"/>
              </a:srgbClr>
            </a:solidFill>
            <a:prstDash val="solid"/>
          </a:ln>
          <a:effectLst/>
        </p:spPr>
      </p:cxnSp>
      <p:sp>
        <p:nvSpPr>
          <p:cNvPr id="4" name="TextBox 3">
            <a:extLst>
              <a:ext uri="{FF2B5EF4-FFF2-40B4-BE49-F238E27FC236}">
                <a16:creationId xmlns:a16="http://schemas.microsoft.com/office/drawing/2014/main" id="{2A3B6C21-C63E-03DA-87E2-212D4432912A}"/>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1: Transfer of Relinquished Property; Issuance of QI Note</a:t>
            </a:r>
            <a:r>
              <a:rPr lang="en-US" dirty="0"/>
              <a:t>.</a:t>
            </a:r>
          </a:p>
          <a:p>
            <a:endParaRPr lang="en-US" dirty="0"/>
          </a:p>
        </p:txBody>
      </p:sp>
      <p:sp>
        <p:nvSpPr>
          <p:cNvPr id="5" name="Rectangle 4">
            <a:extLst>
              <a:ext uri="{FF2B5EF4-FFF2-40B4-BE49-F238E27FC236}">
                <a16:creationId xmlns:a16="http://schemas.microsoft.com/office/drawing/2014/main" id="{F87BE2DD-3871-8005-F549-130D270E25EE}"/>
              </a:ext>
            </a:extLst>
          </p:cNvPr>
          <p:cNvSpPr/>
          <p:nvPr/>
        </p:nvSpPr>
        <p:spPr>
          <a:xfrm>
            <a:off x="861685" y="3283205"/>
            <a:ext cx="1596029" cy="696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6" name="Oval 5">
            <a:extLst>
              <a:ext uri="{FF2B5EF4-FFF2-40B4-BE49-F238E27FC236}">
                <a16:creationId xmlns:a16="http://schemas.microsoft.com/office/drawing/2014/main" id="{E0291E41-FDF9-3104-FC6E-CFF21B54E31D}"/>
              </a:ext>
            </a:extLst>
          </p:cNvPr>
          <p:cNvSpPr/>
          <p:nvPr/>
        </p:nvSpPr>
        <p:spPr>
          <a:xfrm>
            <a:off x="904036" y="5227038"/>
            <a:ext cx="1503218" cy="488221"/>
          </a:xfrm>
          <a:prstGeom prst="ellipse">
            <a:avLst/>
          </a:prstGeom>
          <a:pattFill prst="wdUpDiag">
            <a:fgClr>
              <a:schemeClr val="accent1">
                <a:lumMod val="20000"/>
                <a:lumOff val="80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accent1"/>
                </a:solidFill>
              </a:rPr>
              <a:t>Relinquished Property</a:t>
            </a:r>
          </a:p>
        </p:txBody>
      </p:sp>
      <p:sp>
        <p:nvSpPr>
          <p:cNvPr id="11" name="Left Brace 10">
            <a:extLst>
              <a:ext uri="{FF2B5EF4-FFF2-40B4-BE49-F238E27FC236}">
                <a16:creationId xmlns:a16="http://schemas.microsoft.com/office/drawing/2014/main" id="{D5D4ABE3-777C-8BC3-6722-1B8892C5D3EE}"/>
              </a:ext>
            </a:extLst>
          </p:cNvPr>
          <p:cNvSpPr/>
          <p:nvPr/>
        </p:nvSpPr>
        <p:spPr>
          <a:xfrm rot="16200000">
            <a:off x="1488883" y="2118846"/>
            <a:ext cx="379703" cy="1939729"/>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05CCE83-1CC4-1ACE-3FF7-865B17808965}"/>
              </a:ext>
            </a:extLst>
          </p:cNvPr>
          <p:cNvCxnSpPr>
            <a:cxnSpLocks/>
            <a:stCxn id="5" idx="2"/>
            <a:endCxn id="6" idx="0"/>
          </p:cNvCxnSpPr>
          <p:nvPr/>
        </p:nvCxnSpPr>
        <p:spPr>
          <a:xfrm flipH="1">
            <a:off x="1655646" y="3979657"/>
            <a:ext cx="4054" cy="1247381"/>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46E9293-2014-F518-89C6-0376C43EA9B1}"/>
              </a:ext>
            </a:extLst>
          </p:cNvPr>
          <p:cNvSpPr/>
          <p:nvPr/>
        </p:nvSpPr>
        <p:spPr>
          <a:xfrm>
            <a:off x="307667" y="2425583"/>
            <a:ext cx="80240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t>Partner 1</a:t>
            </a:r>
          </a:p>
        </p:txBody>
      </p:sp>
      <p:sp>
        <p:nvSpPr>
          <p:cNvPr id="14" name="Oval 13">
            <a:extLst>
              <a:ext uri="{FF2B5EF4-FFF2-40B4-BE49-F238E27FC236}">
                <a16:creationId xmlns:a16="http://schemas.microsoft.com/office/drawing/2014/main" id="{FD7367EE-6AE3-1248-BE10-7ACD7CFBEF9B}"/>
              </a:ext>
            </a:extLst>
          </p:cNvPr>
          <p:cNvSpPr/>
          <p:nvPr/>
        </p:nvSpPr>
        <p:spPr>
          <a:xfrm>
            <a:off x="1277535" y="2440008"/>
            <a:ext cx="80240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t>Partner 2</a:t>
            </a:r>
          </a:p>
        </p:txBody>
      </p:sp>
      <p:sp>
        <p:nvSpPr>
          <p:cNvPr id="15" name="TextBox 14">
            <a:extLst>
              <a:ext uri="{FF2B5EF4-FFF2-40B4-BE49-F238E27FC236}">
                <a16:creationId xmlns:a16="http://schemas.microsoft.com/office/drawing/2014/main" id="{41D1FF3D-1EC5-D157-DE16-F94E63D470B8}"/>
              </a:ext>
            </a:extLst>
          </p:cNvPr>
          <p:cNvSpPr txBox="1"/>
          <p:nvPr/>
        </p:nvSpPr>
        <p:spPr>
          <a:xfrm>
            <a:off x="35733" y="2907270"/>
            <a:ext cx="634048" cy="219291"/>
          </a:xfrm>
          <a:prstGeom prst="rect">
            <a:avLst/>
          </a:prstGeom>
          <a:noFill/>
        </p:spPr>
        <p:txBody>
          <a:bodyPr wrap="square" rtlCol="0">
            <a:spAutoFit/>
          </a:bodyPr>
          <a:lstStyle/>
          <a:p>
            <a:pPr algn="r"/>
            <a:r>
              <a:rPr lang="en-US" sz="825" dirty="0"/>
              <a:t>33.4%</a:t>
            </a:r>
          </a:p>
        </p:txBody>
      </p:sp>
      <p:sp>
        <p:nvSpPr>
          <p:cNvPr id="16" name="TextBox 15">
            <a:extLst>
              <a:ext uri="{FF2B5EF4-FFF2-40B4-BE49-F238E27FC236}">
                <a16:creationId xmlns:a16="http://schemas.microsoft.com/office/drawing/2014/main" id="{4F19576F-495E-B68B-625A-EB3C4A3D2801}"/>
              </a:ext>
            </a:extLst>
          </p:cNvPr>
          <p:cNvSpPr txBox="1"/>
          <p:nvPr/>
        </p:nvSpPr>
        <p:spPr>
          <a:xfrm>
            <a:off x="2438450" y="2924044"/>
            <a:ext cx="634048" cy="219291"/>
          </a:xfrm>
          <a:prstGeom prst="rect">
            <a:avLst/>
          </a:prstGeom>
          <a:noFill/>
        </p:spPr>
        <p:txBody>
          <a:bodyPr wrap="square" rtlCol="0">
            <a:spAutoFit/>
          </a:bodyPr>
          <a:lstStyle/>
          <a:p>
            <a:pPr algn="r"/>
            <a:r>
              <a:rPr lang="en-US" sz="825" dirty="0"/>
              <a:t>33. 3%</a:t>
            </a:r>
          </a:p>
        </p:txBody>
      </p:sp>
      <p:sp>
        <p:nvSpPr>
          <p:cNvPr id="17" name="Oval 16">
            <a:extLst>
              <a:ext uri="{FF2B5EF4-FFF2-40B4-BE49-F238E27FC236}">
                <a16:creationId xmlns:a16="http://schemas.microsoft.com/office/drawing/2014/main" id="{30F473D4-FB76-9D2C-9359-2D3697F56BA3}"/>
              </a:ext>
            </a:extLst>
          </p:cNvPr>
          <p:cNvSpPr/>
          <p:nvPr/>
        </p:nvSpPr>
        <p:spPr>
          <a:xfrm>
            <a:off x="2209800" y="2429396"/>
            <a:ext cx="797979" cy="47787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t>Exiting Partner</a:t>
            </a:r>
          </a:p>
        </p:txBody>
      </p:sp>
      <p:sp>
        <p:nvSpPr>
          <p:cNvPr id="18" name="TextBox 17">
            <a:extLst>
              <a:ext uri="{FF2B5EF4-FFF2-40B4-BE49-F238E27FC236}">
                <a16:creationId xmlns:a16="http://schemas.microsoft.com/office/drawing/2014/main" id="{44584E81-1C3A-8AF3-283D-8403AB532B28}"/>
              </a:ext>
            </a:extLst>
          </p:cNvPr>
          <p:cNvSpPr txBox="1"/>
          <p:nvPr/>
        </p:nvSpPr>
        <p:spPr>
          <a:xfrm>
            <a:off x="1076414" y="2916154"/>
            <a:ext cx="634048" cy="219291"/>
          </a:xfrm>
          <a:prstGeom prst="rect">
            <a:avLst/>
          </a:prstGeom>
          <a:noFill/>
        </p:spPr>
        <p:txBody>
          <a:bodyPr wrap="square" rtlCol="0">
            <a:spAutoFit/>
          </a:bodyPr>
          <a:lstStyle/>
          <a:p>
            <a:pPr algn="r"/>
            <a:r>
              <a:rPr lang="en-US" sz="825" dirty="0"/>
              <a:t>33.3%</a:t>
            </a:r>
          </a:p>
        </p:txBody>
      </p:sp>
      <p:cxnSp>
        <p:nvCxnSpPr>
          <p:cNvPr id="43" name="Straight Connector 42">
            <a:extLst>
              <a:ext uri="{FF2B5EF4-FFF2-40B4-BE49-F238E27FC236}">
                <a16:creationId xmlns:a16="http://schemas.microsoft.com/office/drawing/2014/main" id="{2203C60C-356F-3708-F3A2-0B1437B62AAD}"/>
              </a:ext>
            </a:extLst>
          </p:cNvPr>
          <p:cNvCxnSpPr>
            <a:cxnSpLocks/>
            <a:stCxn id="14" idx="4"/>
            <a:endCxn id="11" idx="1"/>
          </p:cNvCxnSpPr>
          <p:nvPr/>
        </p:nvCxnSpPr>
        <p:spPr>
          <a:xfrm>
            <a:off x="1678736" y="2917882"/>
            <a:ext cx="0" cy="36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3506733-3850-81B9-1873-BAFDC41CCBB1}"/>
              </a:ext>
            </a:extLst>
          </p:cNvPr>
          <p:cNvCxnSpPr/>
          <p:nvPr/>
        </p:nvCxnSpPr>
        <p:spPr>
          <a:xfrm>
            <a:off x="2568145" y="5471148"/>
            <a:ext cx="4849157" cy="0"/>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08332"/>
            <a:ext cx="8783782" cy="433566"/>
          </a:xfrm>
        </p:spPr>
        <p:txBody>
          <a:bodyPr/>
          <a:lstStyle/>
          <a:p>
            <a:pPr algn="just"/>
            <a:r>
              <a:rPr lang="en-US" sz="1200" b="1" dirty="0">
                <a:latin typeface="+mn-lt"/>
                <a:ea typeface="+mn-ea"/>
                <a:cs typeface="+mn-cs"/>
              </a:rPr>
              <a:t>One week after</a:t>
            </a:r>
            <a:r>
              <a:rPr lang="en-US" sz="1200" dirty="0">
                <a:latin typeface="+mn-lt"/>
                <a:ea typeface="+mn-ea"/>
                <a:cs typeface="+mn-cs"/>
              </a:rPr>
              <a:t> </a:t>
            </a:r>
            <a:r>
              <a:rPr lang="en-US" sz="1200" b="1" dirty="0">
                <a:latin typeface="+mn-lt"/>
                <a:ea typeface="+mn-ea"/>
                <a:cs typeface="+mn-cs"/>
              </a:rPr>
              <a:t>the Relinquished Property is sold to the Buyer</a:t>
            </a:r>
            <a:r>
              <a:rPr lang="en-US" sz="1200" dirty="0">
                <a:latin typeface="+mn-lt"/>
                <a:ea typeface="+mn-ea"/>
                <a:cs typeface="+mn-cs"/>
              </a:rPr>
              <a:t>, </a:t>
            </a:r>
            <a:r>
              <a:rPr lang="en-US" sz="1200" dirty="0" err="1">
                <a:latin typeface="+mn-lt"/>
                <a:ea typeface="+mn-ea"/>
                <a:cs typeface="+mn-cs"/>
              </a:rPr>
              <a:t>OldCo</a:t>
            </a:r>
            <a:r>
              <a:rPr lang="en-US" sz="1200" dirty="0">
                <a:latin typeface="+mn-lt"/>
                <a:ea typeface="+mn-ea"/>
                <a:cs typeface="+mn-cs"/>
              </a:rPr>
              <a:t> distributes the QI Note to the Exiting Partner in complete redemption of the Exiting Partner’s membership interest in </a:t>
            </a:r>
            <a:r>
              <a:rPr lang="en-US" sz="1200" dirty="0" err="1">
                <a:latin typeface="+mn-lt"/>
                <a:ea typeface="+mn-ea"/>
                <a:cs typeface="+mn-cs"/>
              </a:rPr>
              <a:t>OldCo</a:t>
            </a:r>
            <a:r>
              <a:rPr lang="en-US" sz="1200" dirty="0">
                <a:latin typeface="+mn-lt"/>
                <a:ea typeface="+mn-ea"/>
                <a:cs typeface="+mn-cs"/>
              </a:rPr>
              <a:t>. </a:t>
            </a:r>
          </a:p>
        </p:txBody>
      </p:sp>
      <p:sp>
        <p:nvSpPr>
          <p:cNvPr id="6148" name="Slide Number Placeholder 4"/>
          <p:cNvSpPr>
            <a:spLocks noGrp="1"/>
          </p:cNvSpPr>
          <p:nvPr>
            <p:ph type="sldNum" sz="quarter" idx="4"/>
          </p:nvPr>
        </p:nvSpPr>
        <p:spPr>
          <a:xfrm>
            <a:off x="628650" y="5683423"/>
            <a:ext cx="202883" cy="103874"/>
          </a:xfrm>
          <a:prstGeom prst="rect">
            <a:avLst/>
          </a:prstGeom>
        </p:spPr>
        <p:txBody>
          <a:bodyPr vert="horz" lIns="0" tIns="0" rIns="0" bIns="0" rtlCol="0" anchor="ctr">
            <a:noAutofit/>
          </a:bodyPr>
          <a:lstStyle>
            <a:defPPr>
              <a:defRPr lang="en-US"/>
            </a:defPPr>
            <a:lvl1pPr marL="0" algn="l" defTabSz="685800" rtl="0" eaLnBrk="1" latinLnBrk="0" hangingPunct="1">
              <a:defRPr sz="7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57247914-D4BA-4FB4-8ABC-538D2FFBE7D1}" type="slidenum">
              <a:rPr lang="en-US" smtClean="0"/>
              <a:pPr>
                <a:defRPr/>
              </a:pPr>
              <a:t>47</a:t>
            </a:fld>
            <a:endParaRPr lang="en-US" altLang="en-US"/>
          </a:p>
        </p:txBody>
      </p:sp>
      <p:sp>
        <p:nvSpPr>
          <p:cNvPr id="4" name="TextBox 3">
            <a:extLst>
              <a:ext uri="{FF2B5EF4-FFF2-40B4-BE49-F238E27FC236}">
                <a16:creationId xmlns:a16="http://schemas.microsoft.com/office/drawing/2014/main" id="{2A3B6C21-C63E-03DA-87E2-212D4432912A}"/>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2: Partnership Redemption</a:t>
            </a:r>
            <a:r>
              <a:rPr lang="en-US" dirty="0"/>
              <a:t>.</a:t>
            </a:r>
          </a:p>
          <a:p>
            <a:endParaRPr lang="en-US" dirty="0"/>
          </a:p>
        </p:txBody>
      </p:sp>
      <p:sp>
        <p:nvSpPr>
          <p:cNvPr id="5" name="Rectangle 4">
            <a:extLst>
              <a:ext uri="{FF2B5EF4-FFF2-40B4-BE49-F238E27FC236}">
                <a16:creationId xmlns:a16="http://schemas.microsoft.com/office/drawing/2014/main" id="{F87BE2DD-3871-8005-F549-130D270E25EE}"/>
              </a:ext>
            </a:extLst>
          </p:cNvPr>
          <p:cNvSpPr/>
          <p:nvPr/>
        </p:nvSpPr>
        <p:spPr>
          <a:xfrm>
            <a:off x="2464328" y="3760690"/>
            <a:ext cx="1596029" cy="696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11" name="Left Brace 10">
            <a:extLst>
              <a:ext uri="{FF2B5EF4-FFF2-40B4-BE49-F238E27FC236}">
                <a16:creationId xmlns:a16="http://schemas.microsoft.com/office/drawing/2014/main" id="{D5D4ABE3-777C-8BC3-6722-1B8892C5D3EE}"/>
              </a:ext>
            </a:extLst>
          </p:cNvPr>
          <p:cNvSpPr/>
          <p:nvPr/>
        </p:nvSpPr>
        <p:spPr>
          <a:xfrm rot="16200000">
            <a:off x="3091527" y="2596331"/>
            <a:ext cx="379703" cy="1939729"/>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05CCE83-1CC4-1ACE-3FF7-865B17808965}"/>
              </a:ext>
            </a:extLst>
          </p:cNvPr>
          <p:cNvCxnSpPr>
            <a:cxnSpLocks/>
            <a:stCxn id="5" idx="2"/>
          </p:cNvCxnSpPr>
          <p:nvPr/>
        </p:nvCxnSpPr>
        <p:spPr>
          <a:xfrm flipH="1">
            <a:off x="3258289" y="4457143"/>
            <a:ext cx="4054" cy="515265"/>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46E9293-2014-F518-89C6-0376C43EA9B1}"/>
              </a:ext>
            </a:extLst>
          </p:cNvPr>
          <p:cNvSpPr/>
          <p:nvPr/>
        </p:nvSpPr>
        <p:spPr>
          <a:xfrm>
            <a:off x="1820318" y="2902675"/>
            <a:ext cx="835889"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t>Partner 1</a:t>
            </a:r>
          </a:p>
        </p:txBody>
      </p:sp>
      <p:sp>
        <p:nvSpPr>
          <p:cNvPr id="14" name="Oval 13">
            <a:extLst>
              <a:ext uri="{FF2B5EF4-FFF2-40B4-BE49-F238E27FC236}">
                <a16:creationId xmlns:a16="http://schemas.microsoft.com/office/drawing/2014/main" id="{FD7367EE-6AE3-1248-BE10-7ACD7CFBEF9B}"/>
              </a:ext>
            </a:extLst>
          </p:cNvPr>
          <p:cNvSpPr/>
          <p:nvPr/>
        </p:nvSpPr>
        <p:spPr>
          <a:xfrm>
            <a:off x="2891437" y="2921850"/>
            <a:ext cx="78378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t>Partner 2</a:t>
            </a:r>
          </a:p>
        </p:txBody>
      </p:sp>
      <p:sp>
        <p:nvSpPr>
          <p:cNvPr id="15" name="TextBox 14">
            <a:extLst>
              <a:ext uri="{FF2B5EF4-FFF2-40B4-BE49-F238E27FC236}">
                <a16:creationId xmlns:a16="http://schemas.microsoft.com/office/drawing/2014/main" id="{41D1FF3D-1EC5-D157-DE16-F94E63D470B8}"/>
              </a:ext>
            </a:extLst>
          </p:cNvPr>
          <p:cNvSpPr txBox="1"/>
          <p:nvPr/>
        </p:nvSpPr>
        <p:spPr>
          <a:xfrm>
            <a:off x="1440364" y="3369988"/>
            <a:ext cx="634048" cy="219291"/>
          </a:xfrm>
          <a:prstGeom prst="rect">
            <a:avLst/>
          </a:prstGeom>
          <a:noFill/>
        </p:spPr>
        <p:txBody>
          <a:bodyPr wrap="square" rtlCol="0">
            <a:spAutoFit/>
          </a:bodyPr>
          <a:lstStyle/>
          <a:p>
            <a:pPr algn="r"/>
            <a:r>
              <a:rPr lang="en-US" sz="825" dirty="0"/>
              <a:t>50%</a:t>
            </a:r>
          </a:p>
        </p:txBody>
      </p:sp>
      <p:sp>
        <p:nvSpPr>
          <p:cNvPr id="16" name="TextBox 15">
            <a:extLst>
              <a:ext uri="{FF2B5EF4-FFF2-40B4-BE49-F238E27FC236}">
                <a16:creationId xmlns:a16="http://schemas.microsoft.com/office/drawing/2014/main" id="{4F19576F-495E-B68B-625A-EB3C4A3D2801}"/>
              </a:ext>
            </a:extLst>
          </p:cNvPr>
          <p:cNvSpPr txBox="1"/>
          <p:nvPr/>
        </p:nvSpPr>
        <p:spPr>
          <a:xfrm>
            <a:off x="3906455" y="3422174"/>
            <a:ext cx="634048" cy="219291"/>
          </a:xfrm>
          <a:prstGeom prst="rect">
            <a:avLst/>
          </a:prstGeom>
          <a:noFill/>
        </p:spPr>
        <p:txBody>
          <a:bodyPr wrap="square" rtlCol="0">
            <a:spAutoFit/>
          </a:bodyPr>
          <a:lstStyle/>
          <a:p>
            <a:pPr algn="r"/>
            <a:r>
              <a:rPr lang="en-US" sz="825" dirty="0"/>
              <a:t>0%</a:t>
            </a:r>
          </a:p>
        </p:txBody>
      </p:sp>
      <p:sp>
        <p:nvSpPr>
          <p:cNvPr id="17" name="Oval 16">
            <a:extLst>
              <a:ext uri="{FF2B5EF4-FFF2-40B4-BE49-F238E27FC236}">
                <a16:creationId xmlns:a16="http://schemas.microsoft.com/office/drawing/2014/main" id="{30F473D4-FB76-9D2C-9359-2D3697F56BA3}"/>
              </a:ext>
            </a:extLst>
          </p:cNvPr>
          <p:cNvSpPr/>
          <p:nvPr/>
        </p:nvSpPr>
        <p:spPr>
          <a:xfrm>
            <a:off x="3892064" y="2906881"/>
            <a:ext cx="835889" cy="477874"/>
          </a:xfrm>
          <a:prstGeom prst="ellipse">
            <a:avLst/>
          </a:prstGeom>
          <a:pattFill prst="wdUpDiag">
            <a:fgClr>
              <a:srgbClr val="FFEEB7"/>
            </a:fgClr>
            <a:bgClr>
              <a:sysClr val="window" lastClr="FFFFFF"/>
            </a:bgClr>
          </a:pattFill>
          <a:ln w="25400" cap="flat" cmpd="sng" algn="ctr">
            <a:solidFill>
              <a:srgbClr val="FFC000"/>
            </a:solidFill>
            <a:prstDash val="dashDot"/>
          </a:ln>
          <a:effectLst/>
        </p:spPr>
        <p:txBody>
          <a:bodyPr anchor="ctr"/>
          <a:lstStyle/>
          <a:p>
            <a:pPr algn="ctr"/>
            <a:r>
              <a:rPr lang="en-US" sz="900" b="1" kern="0" dirty="0">
                <a:solidFill>
                  <a:srgbClr val="FF9900"/>
                </a:solidFill>
              </a:rPr>
              <a:t>Exiting Partner</a:t>
            </a:r>
          </a:p>
        </p:txBody>
      </p:sp>
      <p:sp>
        <p:nvSpPr>
          <p:cNvPr id="18" name="TextBox 17">
            <a:extLst>
              <a:ext uri="{FF2B5EF4-FFF2-40B4-BE49-F238E27FC236}">
                <a16:creationId xmlns:a16="http://schemas.microsoft.com/office/drawing/2014/main" id="{44584E81-1C3A-8AF3-283D-8403AB532B28}"/>
              </a:ext>
            </a:extLst>
          </p:cNvPr>
          <p:cNvSpPr txBox="1"/>
          <p:nvPr/>
        </p:nvSpPr>
        <p:spPr>
          <a:xfrm>
            <a:off x="2679057" y="3393640"/>
            <a:ext cx="634048" cy="219291"/>
          </a:xfrm>
          <a:prstGeom prst="rect">
            <a:avLst/>
          </a:prstGeom>
          <a:noFill/>
        </p:spPr>
        <p:txBody>
          <a:bodyPr wrap="square" rtlCol="0">
            <a:spAutoFit/>
          </a:bodyPr>
          <a:lstStyle/>
          <a:p>
            <a:pPr algn="r"/>
            <a:r>
              <a:rPr lang="en-US" sz="825" dirty="0"/>
              <a:t>50%</a:t>
            </a:r>
          </a:p>
        </p:txBody>
      </p:sp>
      <p:cxnSp>
        <p:nvCxnSpPr>
          <p:cNvPr id="43" name="Straight Connector 42">
            <a:extLst>
              <a:ext uri="{FF2B5EF4-FFF2-40B4-BE49-F238E27FC236}">
                <a16:creationId xmlns:a16="http://schemas.microsoft.com/office/drawing/2014/main" id="{2203C60C-356F-3708-F3A2-0B1437B62AAD}"/>
              </a:ext>
            </a:extLst>
          </p:cNvPr>
          <p:cNvCxnSpPr>
            <a:cxnSpLocks/>
            <a:stCxn id="14" idx="4"/>
            <a:endCxn id="11" idx="1"/>
          </p:cNvCxnSpPr>
          <p:nvPr/>
        </p:nvCxnSpPr>
        <p:spPr>
          <a:xfrm flipH="1">
            <a:off x="3281380" y="3399724"/>
            <a:ext cx="1949" cy="356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AEA2EA7B-0538-7ABF-BC71-3F5858EB5E92}"/>
              </a:ext>
            </a:extLst>
          </p:cNvPr>
          <p:cNvCxnSpPr/>
          <p:nvPr/>
        </p:nvCxnSpPr>
        <p:spPr>
          <a:xfrm>
            <a:off x="4198173" y="3961686"/>
            <a:ext cx="3272459" cy="0"/>
          </a:xfrm>
          <a:prstGeom prst="straightConnector1">
            <a:avLst/>
          </a:prstGeom>
          <a:noFill/>
          <a:ln w="12700" cap="flat" cmpd="sng" algn="ctr">
            <a:solidFill>
              <a:srgbClr val="4F81BD">
                <a:shade val="95000"/>
                <a:satMod val="105000"/>
              </a:srgbClr>
            </a:solidFill>
            <a:prstDash val="solid"/>
            <a:tailEnd type="triangle"/>
          </a:ln>
          <a:effectLst/>
        </p:spPr>
      </p:cxnSp>
      <p:cxnSp>
        <p:nvCxnSpPr>
          <p:cNvPr id="7" name="Straight Arrow Connector 6">
            <a:extLst>
              <a:ext uri="{FF2B5EF4-FFF2-40B4-BE49-F238E27FC236}">
                <a16:creationId xmlns:a16="http://schemas.microsoft.com/office/drawing/2014/main" id="{63107754-6939-E47F-283F-FEF6F6A15BFC}"/>
              </a:ext>
            </a:extLst>
          </p:cNvPr>
          <p:cNvCxnSpPr/>
          <p:nvPr/>
        </p:nvCxnSpPr>
        <p:spPr>
          <a:xfrm flipH="1">
            <a:off x="4198174" y="4204622"/>
            <a:ext cx="3294821" cy="0"/>
          </a:xfrm>
          <a:prstGeom prst="straightConnector1">
            <a:avLst/>
          </a:prstGeom>
          <a:noFill/>
          <a:ln w="12700" cap="flat" cmpd="sng" algn="ctr">
            <a:solidFill>
              <a:srgbClr val="4F81BD">
                <a:shade val="95000"/>
                <a:satMod val="105000"/>
              </a:srgbClr>
            </a:solidFill>
            <a:prstDash val="solid"/>
            <a:tailEnd type="triangle"/>
          </a:ln>
          <a:effectLst/>
        </p:spPr>
      </p:cxnSp>
      <p:sp>
        <p:nvSpPr>
          <p:cNvPr id="8" name="TextBox 7">
            <a:extLst>
              <a:ext uri="{FF2B5EF4-FFF2-40B4-BE49-F238E27FC236}">
                <a16:creationId xmlns:a16="http://schemas.microsoft.com/office/drawing/2014/main" id="{185586D7-244F-F024-30D5-B3339406AD29}"/>
              </a:ext>
            </a:extLst>
          </p:cNvPr>
          <p:cNvSpPr txBox="1"/>
          <p:nvPr/>
        </p:nvSpPr>
        <p:spPr>
          <a:xfrm>
            <a:off x="5176158" y="3429000"/>
            <a:ext cx="2199032" cy="415498"/>
          </a:xfrm>
          <a:prstGeom prst="rect">
            <a:avLst/>
          </a:prstGeom>
          <a:noFill/>
        </p:spPr>
        <p:txBody>
          <a:bodyPr wrap="square" rtlCol="0">
            <a:spAutoFit/>
          </a:bodyPr>
          <a:lstStyle/>
          <a:p>
            <a:pPr algn="ctr" defTabSz="685800" eaLnBrk="0" hangingPunct="0">
              <a:defRPr/>
            </a:pPr>
            <a:r>
              <a:rPr lang="en-US" sz="1050" b="1" kern="0" dirty="0">
                <a:solidFill>
                  <a:prstClr val="black"/>
                </a:solidFill>
              </a:rPr>
              <a:t>Distribution and Redemption Transaction</a:t>
            </a:r>
          </a:p>
        </p:txBody>
      </p:sp>
      <p:sp>
        <p:nvSpPr>
          <p:cNvPr id="9" name="Rectangle 8">
            <a:extLst>
              <a:ext uri="{FF2B5EF4-FFF2-40B4-BE49-F238E27FC236}">
                <a16:creationId xmlns:a16="http://schemas.microsoft.com/office/drawing/2014/main" id="{BC067426-7210-9C31-F596-829706AD4B2F}"/>
              </a:ext>
            </a:extLst>
          </p:cNvPr>
          <p:cNvSpPr/>
          <p:nvPr/>
        </p:nvSpPr>
        <p:spPr>
          <a:xfrm>
            <a:off x="2751547" y="4972408"/>
            <a:ext cx="1013484" cy="696453"/>
          </a:xfrm>
          <a:prstGeom prst="rect">
            <a:avLst/>
          </a:prstGeom>
          <a:pattFill prst="wdUpDiag">
            <a:fgClr>
              <a:schemeClr val="accent6">
                <a:lumMod val="10000"/>
                <a:lumOff val="90000"/>
              </a:schemeClr>
            </a:fgClr>
            <a:bgClr>
              <a:schemeClr val="bg1"/>
            </a:bgClr>
          </a:pattFill>
          <a:ln w="25400" cap="flat" cmpd="sng" algn="ctr">
            <a:solidFill>
              <a:srgbClr val="1F497D">
                <a:lumMod val="60000"/>
                <a:lumOff val="40000"/>
              </a:srgbClr>
            </a:solidFill>
            <a:prstDash val="dash"/>
          </a:ln>
          <a:effectLst/>
        </p:spPr>
        <p:txBody>
          <a:bodyPr anchor="ctr"/>
          <a:lstStyle/>
          <a:p>
            <a:pPr algn="ctr" defTabSz="685800" fontAlgn="auto">
              <a:spcBef>
                <a:spcPts val="0"/>
              </a:spcBef>
              <a:spcAft>
                <a:spcPts val="0"/>
              </a:spcAft>
              <a:defRPr/>
            </a:pPr>
            <a:r>
              <a:rPr lang="en-US" sz="1050" b="1" kern="0" dirty="0">
                <a:solidFill>
                  <a:srgbClr val="1F497D">
                    <a:lumMod val="60000"/>
                    <a:lumOff val="40000"/>
                  </a:srgbClr>
                </a:solidFill>
              </a:rPr>
              <a:t>QI Note</a:t>
            </a:r>
          </a:p>
          <a:p>
            <a:pPr algn="ctr" defTabSz="685800" fontAlgn="auto">
              <a:spcBef>
                <a:spcPts val="0"/>
              </a:spcBef>
              <a:spcAft>
                <a:spcPts val="0"/>
              </a:spcAft>
              <a:defRPr/>
            </a:pPr>
            <a:r>
              <a:rPr lang="en-US" sz="900" kern="0" dirty="0">
                <a:solidFill>
                  <a:srgbClr val="1F497D">
                    <a:lumMod val="60000"/>
                    <a:lumOff val="40000"/>
                  </a:srgbClr>
                </a:solidFill>
              </a:rPr>
              <a:t>($3.3M)</a:t>
            </a:r>
            <a:endParaRPr lang="en-US" sz="1200" kern="0" dirty="0">
              <a:solidFill>
                <a:srgbClr val="1F497D">
                  <a:lumMod val="60000"/>
                  <a:lumOff val="40000"/>
                </a:srgbClr>
              </a:solidFill>
            </a:endParaRPr>
          </a:p>
        </p:txBody>
      </p:sp>
      <p:sp>
        <p:nvSpPr>
          <p:cNvPr id="10" name="TextBox 9">
            <a:extLst>
              <a:ext uri="{FF2B5EF4-FFF2-40B4-BE49-F238E27FC236}">
                <a16:creationId xmlns:a16="http://schemas.microsoft.com/office/drawing/2014/main" id="{3B3DEA4D-F5B4-AE82-398D-6A594D174551}"/>
              </a:ext>
            </a:extLst>
          </p:cNvPr>
          <p:cNvSpPr txBox="1"/>
          <p:nvPr/>
        </p:nvSpPr>
        <p:spPr>
          <a:xfrm>
            <a:off x="4144538" y="3933622"/>
            <a:ext cx="634048" cy="219291"/>
          </a:xfrm>
          <a:prstGeom prst="rect">
            <a:avLst/>
          </a:prstGeom>
          <a:noFill/>
        </p:spPr>
        <p:txBody>
          <a:bodyPr wrap="square" rtlCol="0">
            <a:spAutoFit/>
          </a:bodyPr>
          <a:lstStyle/>
          <a:p>
            <a:pPr defTabSz="685800" eaLnBrk="0" hangingPunct="0">
              <a:defRPr/>
            </a:pPr>
            <a:r>
              <a:rPr lang="en-US" sz="825" kern="0" dirty="0">
                <a:solidFill>
                  <a:prstClr val="black"/>
                </a:solidFill>
              </a:rPr>
              <a:t>QI Note </a:t>
            </a:r>
          </a:p>
        </p:txBody>
      </p:sp>
      <p:sp>
        <p:nvSpPr>
          <p:cNvPr id="19" name="TextBox 18">
            <a:extLst>
              <a:ext uri="{FF2B5EF4-FFF2-40B4-BE49-F238E27FC236}">
                <a16:creationId xmlns:a16="http://schemas.microsoft.com/office/drawing/2014/main" id="{296A465A-9BD5-F8ED-1F30-36849AD43013}"/>
              </a:ext>
            </a:extLst>
          </p:cNvPr>
          <p:cNvSpPr txBox="1"/>
          <p:nvPr/>
        </p:nvSpPr>
        <p:spPr>
          <a:xfrm>
            <a:off x="5694958" y="4231017"/>
            <a:ext cx="1870419" cy="219291"/>
          </a:xfrm>
          <a:prstGeom prst="rect">
            <a:avLst/>
          </a:prstGeom>
          <a:noFill/>
        </p:spPr>
        <p:txBody>
          <a:bodyPr wrap="square" rtlCol="0">
            <a:spAutoFit/>
          </a:bodyPr>
          <a:lstStyle/>
          <a:p>
            <a:pPr algn="r" defTabSz="685800" eaLnBrk="0" hangingPunct="0">
              <a:defRPr/>
            </a:pPr>
            <a:r>
              <a:rPr lang="en-US" sz="825" kern="0" dirty="0">
                <a:solidFill>
                  <a:prstClr val="black"/>
                </a:solidFill>
              </a:rPr>
              <a:t>Membership Interests in </a:t>
            </a:r>
            <a:r>
              <a:rPr lang="en-US" sz="825" kern="0" dirty="0" err="1">
                <a:solidFill>
                  <a:prstClr val="black"/>
                </a:solidFill>
              </a:rPr>
              <a:t>OldCo</a:t>
            </a:r>
            <a:endParaRPr lang="en-US" sz="825" kern="0" dirty="0">
              <a:solidFill>
                <a:prstClr val="black"/>
              </a:solidFill>
            </a:endParaRPr>
          </a:p>
        </p:txBody>
      </p:sp>
      <p:sp>
        <p:nvSpPr>
          <p:cNvPr id="21" name="Curved Left Arrow 6">
            <a:extLst>
              <a:ext uri="{FF2B5EF4-FFF2-40B4-BE49-F238E27FC236}">
                <a16:creationId xmlns:a16="http://schemas.microsoft.com/office/drawing/2014/main" id="{5120A3D1-BE75-733A-6EE6-D8B242503872}"/>
              </a:ext>
            </a:extLst>
          </p:cNvPr>
          <p:cNvSpPr/>
          <p:nvPr/>
        </p:nvSpPr>
        <p:spPr>
          <a:xfrm rot="17022783">
            <a:off x="6139643" y="728981"/>
            <a:ext cx="726036" cy="4203411"/>
          </a:xfrm>
          <a:prstGeom prst="curvedLeftArrow">
            <a:avLst>
              <a:gd name="adj1" fmla="val 48312"/>
              <a:gd name="adj2" fmla="val 93514"/>
              <a:gd name="adj3" fmla="val 25000"/>
            </a:avLst>
          </a:prstGeom>
          <a:pattFill prst="wdUpDiag">
            <a:fgClr>
              <a:srgbClr val="FFEEB7"/>
            </a:fgClr>
            <a:bgClr>
              <a:sysClr val="window" lastClr="FFFFFF"/>
            </a:bgClr>
          </a:pattFill>
          <a:ln w="25400" cap="flat" cmpd="sng" algn="ctr">
            <a:solidFill>
              <a:srgbClr val="FFC000"/>
            </a:solidFill>
            <a:prstDash val="solid"/>
          </a:ln>
          <a:effectLst/>
        </p:spPr>
        <p:txBody>
          <a:bodyPr anchor="ctr"/>
          <a:lstStyle/>
          <a:p>
            <a:pPr algn="ctr"/>
            <a:endParaRPr lang="en-US" sz="1050" b="1" kern="0">
              <a:solidFill>
                <a:srgbClr val="FF9900"/>
              </a:solidFill>
            </a:endParaRPr>
          </a:p>
        </p:txBody>
      </p:sp>
      <p:sp>
        <p:nvSpPr>
          <p:cNvPr id="22" name="Oval 21">
            <a:extLst>
              <a:ext uri="{FF2B5EF4-FFF2-40B4-BE49-F238E27FC236}">
                <a16:creationId xmlns:a16="http://schemas.microsoft.com/office/drawing/2014/main" id="{96A3BFFD-B59C-AC77-F4D3-0A5989798045}"/>
              </a:ext>
            </a:extLst>
          </p:cNvPr>
          <p:cNvSpPr/>
          <p:nvPr/>
        </p:nvSpPr>
        <p:spPr>
          <a:xfrm>
            <a:off x="7637759" y="3788404"/>
            <a:ext cx="1298424" cy="540716"/>
          </a:xfrm>
          <a:prstGeom prst="ellipse">
            <a:avLst/>
          </a:prstGeom>
          <a:solidFill>
            <a:srgbClr val="FFC000"/>
          </a:solidFill>
          <a:ln w="25400" cap="flat" cmpd="sng" algn="ctr">
            <a:solidFill>
              <a:srgbClr val="FFC000"/>
            </a:solidFill>
            <a:prstDash val="solid"/>
          </a:ln>
          <a:effectLst/>
        </p:spPr>
        <p:txBody>
          <a:bodyPr anchor="ctr"/>
          <a:lstStyle/>
          <a:p>
            <a:pPr algn="ctr" defTabSz="685800" fontAlgn="auto">
              <a:spcBef>
                <a:spcPts val="0"/>
              </a:spcBef>
              <a:spcAft>
                <a:spcPts val="0"/>
              </a:spcAft>
              <a:defRPr/>
            </a:pPr>
            <a:r>
              <a:rPr lang="en-US" sz="1050" b="1" kern="0" dirty="0">
                <a:solidFill>
                  <a:prstClr val="white"/>
                </a:solidFill>
              </a:rPr>
              <a:t>Exiting Partner</a:t>
            </a:r>
          </a:p>
        </p:txBody>
      </p:sp>
      <p:sp>
        <p:nvSpPr>
          <p:cNvPr id="23" name="Rectangle 22">
            <a:extLst>
              <a:ext uri="{FF2B5EF4-FFF2-40B4-BE49-F238E27FC236}">
                <a16:creationId xmlns:a16="http://schemas.microsoft.com/office/drawing/2014/main" id="{256B797A-7ED9-3E4C-F7A4-64467F44EF2C}"/>
              </a:ext>
            </a:extLst>
          </p:cNvPr>
          <p:cNvSpPr/>
          <p:nvPr/>
        </p:nvSpPr>
        <p:spPr>
          <a:xfrm>
            <a:off x="7793195" y="4972408"/>
            <a:ext cx="987552" cy="696453"/>
          </a:xfrm>
          <a:prstGeom prst="rect">
            <a:avLst/>
          </a:prstGeom>
          <a:solidFill>
            <a:srgbClr val="FFC000"/>
          </a:solidFill>
          <a:ln w="25400" cap="flat" cmpd="sng" algn="ctr">
            <a:solidFill>
              <a:srgbClr val="FFC000"/>
            </a:solidFill>
            <a:prstDash val="solid"/>
          </a:ln>
          <a:effectLst/>
        </p:spPr>
        <p:txBody>
          <a:bodyPr anchor="ctr"/>
          <a:lstStyle/>
          <a:p>
            <a:pPr algn="ctr" defTabSz="685800" fontAlgn="auto">
              <a:spcBef>
                <a:spcPts val="0"/>
              </a:spcBef>
              <a:spcAft>
                <a:spcPts val="0"/>
              </a:spcAft>
              <a:defRPr/>
            </a:pPr>
            <a:r>
              <a:rPr lang="en-US" sz="1050" b="1" kern="0" dirty="0">
                <a:solidFill>
                  <a:prstClr val="white"/>
                </a:solidFill>
              </a:rPr>
              <a:t>QI Note</a:t>
            </a:r>
          </a:p>
          <a:p>
            <a:pPr algn="ctr" defTabSz="685800" fontAlgn="auto">
              <a:spcBef>
                <a:spcPts val="0"/>
              </a:spcBef>
              <a:spcAft>
                <a:spcPts val="0"/>
              </a:spcAft>
              <a:defRPr/>
            </a:pPr>
            <a:r>
              <a:rPr lang="en-US" sz="900" kern="0" dirty="0">
                <a:solidFill>
                  <a:prstClr val="white"/>
                </a:solidFill>
              </a:rPr>
              <a:t>($3.3M)</a:t>
            </a:r>
          </a:p>
        </p:txBody>
      </p:sp>
      <p:cxnSp>
        <p:nvCxnSpPr>
          <p:cNvPr id="30" name="Straight Connector 29">
            <a:extLst>
              <a:ext uri="{FF2B5EF4-FFF2-40B4-BE49-F238E27FC236}">
                <a16:creationId xmlns:a16="http://schemas.microsoft.com/office/drawing/2014/main" id="{2BEA030D-523E-3390-DE88-E098726E8B89}"/>
              </a:ext>
            </a:extLst>
          </p:cNvPr>
          <p:cNvCxnSpPr>
            <a:stCxn id="22" idx="4"/>
            <a:endCxn id="23" idx="0"/>
          </p:cNvCxnSpPr>
          <p:nvPr/>
        </p:nvCxnSpPr>
        <p:spPr>
          <a:xfrm>
            <a:off x="8286971" y="4329120"/>
            <a:ext cx="0" cy="643288"/>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01B34A1-A764-1533-3537-941F4D8185DD}"/>
              </a:ext>
            </a:extLst>
          </p:cNvPr>
          <p:cNvSpPr txBox="1"/>
          <p:nvPr/>
        </p:nvSpPr>
        <p:spPr>
          <a:xfrm>
            <a:off x="152400" y="2741158"/>
            <a:ext cx="1416411" cy="2250616"/>
          </a:xfrm>
          <a:prstGeom prst="rect">
            <a:avLst/>
          </a:prstGeom>
          <a:noFill/>
        </p:spPr>
        <p:txBody>
          <a:bodyPr wrap="square" rtlCol="0">
            <a:spAutoFit/>
          </a:bodyPr>
          <a:lstStyle/>
          <a:p>
            <a:pPr algn="just"/>
            <a:r>
              <a:rPr lang="en-US" sz="825" b="1" u="sng" dirty="0"/>
              <a:t>Alternative</a:t>
            </a:r>
            <a:r>
              <a:rPr lang="en-US" sz="825" dirty="0"/>
              <a:t>: In the event that </a:t>
            </a:r>
            <a:r>
              <a:rPr lang="en-US" sz="825" dirty="0" err="1"/>
              <a:t>OldCo</a:t>
            </a:r>
            <a:r>
              <a:rPr lang="en-US" sz="825" dirty="0"/>
              <a:t> had only two partners prior to the redemption, a new partner must be introduced simultaneously with the redemption of the Exiting Partner. The new partner can be a relative of the remaining partner or an S corporation of which the remaining partner is the sole owner. The new partner cannot be an LLC which is disregarded with respect to the remaining partner.</a:t>
            </a:r>
          </a:p>
        </p:txBody>
      </p:sp>
    </p:spTree>
    <p:extLst>
      <p:ext uri="{BB962C8B-B14F-4D97-AF65-F5344CB8AC3E}">
        <p14:creationId xmlns:p14="http://schemas.microsoft.com/office/powerpoint/2010/main" val="128510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49461" y="1664604"/>
            <a:ext cx="8801100" cy="461665"/>
          </a:xfrm>
          <a:prstGeom prst="rect">
            <a:avLst/>
          </a:prstGeom>
          <a:noFill/>
        </p:spPr>
        <p:txBody>
          <a:bodyPr wrap="square" rtlCol="0">
            <a:spAutoFit/>
          </a:bodyPr>
          <a:lstStyle/>
          <a:p>
            <a:pPr algn="just"/>
            <a:r>
              <a:rPr lang="en-US" sz="1200" b="1" dirty="0"/>
              <a:t>Three days after the Exiting Partner is redeemed</a:t>
            </a:r>
            <a:r>
              <a:rPr lang="en-US" sz="1200" dirty="0"/>
              <a:t>, </a:t>
            </a:r>
            <a:r>
              <a:rPr lang="en-US" sz="1200" dirty="0" err="1"/>
              <a:t>OldCo</a:t>
            </a:r>
            <a:r>
              <a:rPr lang="en-US" sz="1200" dirty="0"/>
              <a:t> forms “</a:t>
            </a:r>
            <a:r>
              <a:rPr lang="en-US" sz="1200" b="1" u="sng" dirty="0" err="1"/>
              <a:t>NewCo</a:t>
            </a:r>
            <a:r>
              <a:rPr lang="en-US" sz="1200" dirty="0"/>
              <a:t>” as a single-member limited liability company, which initially is treated as a disregarded entity with respect to </a:t>
            </a:r>
            <a:r>
              <a:rPr lang="en-US" sz="1200" dirty="0" err="1"/>
              <a:t>OldCo</a:t>
            </a:r>
            <a:r>
              <a:rPr lang="en-US" sz="1200" dirty="0"/>
              <a:t>, its sole member. </a:t>
            </a:r>
            <a:r>
              <a:rPr lang="en-US" sz="1200" dirty="0" err="1"/>
              <a:t>NewCo</a:t>
            </a:r>
            <a:r>
              <a:rPr lang="en-US" sz="1200" dirty="0"/>
              <a:t> will be managed by Partner 2.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3</a:t>
            </a:r>
            <a:r>
              <a:rPr lang="en-US" b="1" dirty="0"/>
              <a:t>: Formation of </a:t>
            </a:r>
            <a:r>
              <a:rPr lang="en-US" b="1" dirty="0" err="1"/>
              <a:t>NewCo</a:t>
            </a:r>
            <a:r>
              <a:rPr lang="en-US" dirty="0"/>
              <a:t>.</a:t>
            </a:r>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3133968" y="3906229"/>
            <a:ext cx="1679699" cy="792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OldCo</a:t>
            </a:r>
            <a:endParaRPr lang="en-US" dirty="0"/>
          </a:p>
        </p:txBody>
      </p:sp>
      <p:sp>
        <p:nvSpPr>
          <p:cNvPr id="28" name="Right Brace 27">
            <a:extLst>
              <a:ext uri="{FF2B5EF4-FFF2-40B4-BE49-F238E27FC236}">
                <a16:creationId xmlns:a16="http://schemas.microsoft.com/office/drawing/2014/main" id="{05565302-75DC-4C83-9F0E-B6E9764EBFD6}"/>
              </a:ext>
            </a:extLst>
          </p:cNvPr>
          <p:cNvSpPr/>
          <p:nvPr/>
        </p:nvSpPr>
        <p:spPr>
          <a:xfrm>
            <a:off x="5305405" y="3930863"/>
            <a:ext cx="356117" cy="1555777"/>
          </a:xfrm>
          <a:prstGeom prst="rightBrace">
            <a:avLst>
              <a:gd name="adj1" fmla="val 0"/>
              <a:gd name="adj2" fmla="val 494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43E0ABD2-C6AC-4A36-994A-3F87D81A4B84}"/>
              </a:ext>
            </a:extLst>
          </p:cNvPr>
          <p:cNvSpPr txBox="1"/>
          <p:nvPr/>
        </p:nvSpPr>
        <p:spPr>
          <a:xfrm>
            <a:off x="5554051" y="4502764"/>
            <a:ext cx="1198418" cy="415498"/>
          </a:xfrm>
          <a:prstGeom prst="rect">
            <a:avLst/>
          </a:prstGeom>
          <a:noFill/>
        </p:spPr>
        <p:txBody>
          <a:bodyPr wrap="square" rtlCol="0">
            <a:spAutoFit/>
          </a:bodyPr>
          <a:lstStyle/>
          <a:p>
            <a:pPr algn="ctr"/>
            <a:r>
              <a:rPr lang="en-US" sz="1050" b="1" dirty="0"/>
              <a:t>Formation of </a:t>
            </a:r>
            <a:r>
              <a:rPr lang="en-US" sz="1050" b="1" dirty="0" err="1"/>
              <a:t>NewCo</a:t>
            </a:r>
            <a:endParaRPr lang="en-US" sz="1050" b="1" dirty="0"/>
          </a:p>
        </p:txBody>
      </p:sp>
      <p:sp>
        <p:nvSpPr>
          <p:cNvPr id="17" name="Left Brace 16">
            <a:extLst>
              <a:ext uri="{FF2B5EF4-FFF2-40B4-BE49-F238E27FC236}">
                <a16:creationId xmlns:a16="http://schemas.microsoft.com/office/drawing/2014/main" id="{A47CD796-4F7A-4968-8B98-475E87F92512}"/>
              </a:ext>
            </a:extLst>
          </p:cNvPr>
          <p:cNvSpPr/>
          <p:nvPr/>
        </p:nvSpPr>
        <p:spPr>
          <a:xfrm rot="16200000">
            <a:off x="3662193" y="2433870"/>
            <a:ext cx="623248" cy="2323751"/>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E530EF1-2FDF-4684-9FBB-47741359A9F7}"/>
              </a:ext>
            </a:extLst>
          </p:cNvPr>
          <p:cNvSpPr/>
          <p:nvPr/>
        </p:nvSpPr>
        <p:spPr>
          <a:xfrm>
            <a:off x="2213758" y="2805037"/>
            <a:ext cx="1196366"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1</a:t>
            </a:r>
          </a:p>
        </p:txBody>
      </p:sp>
      <p:sp>
        <p:nvSpPr>
          <p:cNvPr id="20" name="Oval 19">
            <a:extLst>
              <a:ext uri="{FF2B5EF4-FFF2-40B4-BE49-F238E27FC236}">
                <a16:creationId xmlns:a16="http://schemas.microsoft.com/office/drawing/2014/main" id="{20133986-B8CB-4C6F-9F45-85EE2F0311D4}"/>
              </a:ext>
            </a:extLst>
          </p:cNvPr>
          <p:cNvSpPr/>
          <p:nvPr/>
        </p:nvSpPr>
        <p:spPr>
          <a:xfrm>
            <a:off x="4516582" y="2805037"/>
            <a:ext cx="1196366"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2</a:t>
            </a:r>
          </a:p>
        </p:txBody>
      </p:sp>
      <p:sp>
        <p:nvSpPr>
          <p:cNvPr id="33" name="TextBox 32">
            <a:extLst>
              <a:ext uri="{FF2B5EF4-FFF2-40B4-BE49-F238E27FC236}">
                <a16:creationId xmlns:a16="http://schemas.microsoft.com/office/drawing/2014/main" id="{B31044AD-BC98-4FED-9627-8B2D0E3019B3}"/>
              </a:ext>
            </a:extLst>
          </p:cNvPr>
          <p:cNvSpPr txBox="1"/>
          <p:nvPr/>
        </p:nvSpPr>
        <p:spPr>
          <a:xfrm>
            <a:off x="2177894" y="3349774"/>
            <a:ext cx="634048" cy="242374"/>
          </a:xfrm>
          <a:prstGeom prst="rect">
            <a:avLst/>
          </a:prstGeom>
          <a:noFill/>
        </p:spPr>
        <p:txBody>
          <a:bodyPr wrap="square" rtlCol="0">
            <a:spAutoFit/>
          </a:bodyPr>
          <a:lstStyle/>
          <a:p>
            <a:pPr algn="r"/>
            <a:r>
              <a:rPr lang="en-US" sz="975" dirty="0"/>
              <a:t>50%</a:t>
            </a:r>
          </a:p>
        </p:txBody>
      </p:sp>
      <p:sp>
        <p:nvSpPr>
          <p:cNvPr id="35" name="TextBox 34">
            <a:extLst>
              <a:ext uri="{FF2B5EF4-FFF2-40B4-BE49-F238E27FC236}">
                <a16:creationId xmlns:a16="http://schemas.microsoft.com/office/drawing/2014/main" id="{83811C47-1EF0-4C11-9EFE-B7CCF890A163}"/>
              </a:ext>
            </a:extLst>
          </p:cNvPr>
          <p:cNvSpPr txBox="1"/>
          <p:nvPr/>
        </p:nvSpPr>
        <p:spPr>
          <a:xfrm>
            <a:off x="4864312" y="3359350"/>
            <a:ext cx="634048" cy="242374"/>
          </a:xfrm>
          <a:prstGeom prst="rect">
            <a:avLst/>
          </a:prstGeom>
          <a:noFill/>
        </p:spPr>
        <p:txBody>
          <a:bodyPr wrap="square" rtlCol="0">
            <a:spAutoFit/>
          </a:bodyPr>
          <a:lstStyle/>
          <a:p>
            <a:pPr algn="r"/>
            <a:r>
              <a:rPr lang="en-US" sz="975" dirty="0"/>
              <a:t>50%</a:t>
            </a:r>
          </a:p>
        </p:txBody>
      </p:sp>
      <p:sp>
        <p:nvSpPr>
          <p:cNvPr id="37" name="Rectangle 36">
            <a:extLst>
              <a:ext uri="{FF2B5EF4-FFF2-40B4-BE49-F238E27FC236}">
                <a16:creationId xmlns:a16="http://schemas.microsoft.com/office/drawing/2014/main" id="{3F6FCFE5-0EFB-4513-9B9C-58683F7C14A3}"/>
              </a:ext>
            </a:extLst>
          </p:cNvPr>
          <p:cNvSpPr/>
          <p:nvPr/>
        </p:nvSpPr>
        <p:spPr>
          <a:xfrm>
            <a:off x="3532253" y="5120470"/>
            <a:ext cx="883129" cy="5091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NewCo</a:t>
            </a:r>
            <a:endParaRPr lang="en-US" dirty="0">
              <a:solidFill>
                <a:schemeClr val="accent6"/>
              </a:solidFill>
            </a:endParaRPr>
          </a:p>
        </p:txBody>
      </p:sp>
      <p:cxnSp>
        <p:nvCxnSpPr>
          <p:cNvPr id="3" name="Straight Connector 2">
            <a:extLst>
              <a:ext uri="{FF2B5EF4-FFF2-40B4-BE49-F238E27FC236}">
                <a16:creationId xmlns:a16="http://schemas.microsoft.com/office/drawing/2014/main" id="{45AB9974-3E33-4170-A1C8-96A04A19C9D3}"/>
              </a:ext>
            </a:extLst>
          </p:cNvPr>
          <p:cNvCxnSpPr>
            <a:stCxn id="6" idx="2"/>
            <a:endCxn id="37" idx="0"/>
          </p:cNvCxnSpPr>
          <p:nvPr/>
        </p:nvCxnSpPr>
        <p:spPr>
          <a:xfrm>
            <a:off x="3973817" y="4698971"/>
            <a:ext cx="0" cy="4214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666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37678" y="1613168"/>
            <a:ext cx="8801100" cy="830997"/>
          </a:xfrm>
          <a:prstGeom prst="rect">
            <a:avLst/>
          </a:prstGeom>
          <a:noFill/>
        </p:spPr>
        <p:txBody>
          <a:bodyPr wrap="square" rtlCol="0">
            <a:spAutoFit/>
          </a:bodyPr>
          <a:lstStyle/>
          <a:p>
            <a:pPr algn="just"/>
            <a:r>
              <a:rPr lang="en-US" sz="1200" b="1" dirty="0"/>
              <a:t>At the same time </a:t>
            </a:r>
            <a:r>
              <a:rPr lang="en-US" sz="1200" b="1" dirty="0" err="1"/>
              <a:t>NewCo</a:t>
            </a:r>
            <a:r>
              <a:rPr lang="en-US" sz="1200" b="1" dirty="0"/>
              <a:t> is formed</a:t>
            </a:r>
            <a:r>
              <a:rPr lang="en-US" sz="1200" dirty="0"/>
              <a:t>, the QI transfers 50% of the net proceeds allocable to the </a:t>
            </a:r>
            <a:r>
              <a:rPr lang="en-US" sz="1200" b="1" u="sng" dirty="0"/>
              <a:t>LKE Receivable</a:t>
            </a:r>
            <a:r>
              <a:rPr lang="en-US" sz="1200" dirty="0"/>
              <a:t> (</a:t>
            </a:r>
            <a:r>
              <a:rPr lang="en-US" sz="1200" i="1" dirty="0"/>
              <a:t>i.e.</a:t>
            </a:r>
            <a:r>
              <a:rPr lang="en-US" sz="1200" dirty="0"/>
              <a:t>, the right to receive one or more replacement properties and/or cash boot under the terms of the Exchange Agreement, as amended, between </a:t>
            </a:r>
            <a:r>
              <a:rPr lang="en-US" sz="1200" dirty="0" err="1"/>
              <a:t>OldCo</a:t>
            </a:r>
            <a:r>
              <a:rPr lang="en-US" sz="1200" dirty="0"/>
              <a:t> and the QI) to the newly-created exchange sub-account for </a:t>
            </a:r>
            <a:r>
              <a:rPr lang="en-US" sz="1200" dirty="0" err="1"/>
              <a:t>NewCo</a:t>
            </a:r>
            <a:r>
              <a:rPr lang="en-US" sz="1200" dirty="0"/>
              <a:t>. The QI retains the remaining balance (equal to 50% of the net proceeds) in </a:t>
            </a:r>
            <a:r>
              <a:rPr lang="en-US" sz="1200" dirty="0" err="1"/>
              <a:t>OldCo’s</a:t>
            </a:r>
            <a:r>
              <a:rPr lang="en-US" sz="1200" dirty="0"/>
              <a:t> exchange account.</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4</a:t>
            </a:r>
            <a:r>
              <a:rPr lang="en-US" b="1" dirty="0"/>
              <a:t>: Partnership Division, Part I—LKE Receivable.</a:t>
            </a:r>
            <a:endParaRPr lang="en-US" dirty="0"/>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2008829" y="3770874"/>
            <a:ext cx="1679699" cy="792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OldCo</a:t>
            </a:r>
            <a:endParaRPr lang="en-US" b="1" dirty="0"/>
          </a:p>
          <a:p>
            <a:pPr algn="ctr"/>
            <a:r>
              <a:rPr lang="en-US" sz="1050" dirty="0"/>
              <a:t>(50% of</a:t>
            </a:r>
          </a:p>
          <a:p>
            <a:pPr algn="ctr"/>
            <a:r>
              <a:rPr lang="en-US" sz="1050" dirty="0"/>
              <a:t> LKE Receivable) </a:t>
            </a:r>
          </a:p>
        </p:txBody>
      </p:sp>
      <p:sp>
        <p:nvSpPr>
          <p:cNvPr id="17" name="Left Brace 16">
            <a:extLst>
              <a:ext uri="{FF2B5EF4-FFF2-40B4-BE49-F238E27FC236}">
                <a16:creationId xmlns:a16="http://schemas.microsoft.com/office/drawing/2014/main" id="{A47CD796-4F7A-4968-8B98-475E87F92512}"/>
              </a:ext>
            </a:extLst>
          </p:cNvPr>
          <p:cNvSpPr/>
          <p:nvPr/>
        </p:nvSpPr>
        <p:spPr>
          <a:xfrm rot="16200000">
            <a:off x="2582637" y="2404050"/>
            <a:ext cx="623248" cy="2110261"/>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E530EF1-2FDF-4684-9FBB-47741359A9F7}"/>
              </a:ext>
            </a:extLst>
          </p:cNvPr>
          <p:cNvSpPr/>
          <p:nvPr/>
        </p:nvSpPr>
        <p:spPr>
          <a:xfrm>
            <a:off x="1250294" y="2680018"/>
            <a:ext cx="1196366"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1</a:t>
            </a:r>
          </a:p>
        </p:txBody>
      </p:sp>
      <p:sp>
        <p:nvSpPr>
          <p:cNvPr id="20" name="Oval 19">
            <a:extLst>
              <a:ext uri="{FF2B5EF4-FFF2-40B4-BE49-F238E27FC236}">
                <a16:creationId xmlns:a16="http://schemas.microsoft.com/office/drawing/2014/main" id="{20133986-B8CB-4C6F-9F45-85EE2F0311D4}"/>
              </a:ext>
            </a:extLst>
          </p:cNvPr>
          <p:cNvSpPr/>
          <p:nvPr/>
        </p:nvSpPr>
        <p:spPr>
          <a:xfrm>
            <a:off x="3351208" y="2677011"/>
            <a:ext cx="1196366"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Partner 2</a:t>
            </a:r>
          </a:p>
        </p:txBody>
      </p:sp>
      <p:sp>
        <p:nvSpPr>
          <p:cNvPr id="33" name="TextBox 32">
            <a:extLst>
              <a:ext uri="{FF2B5EF4-FFF2-40B4-BE49-F238E27FC236}">
                <a16:creationId xmlns:a16="http://schemas.microsoft.com/office/drawing/2014/main" id="{B31044AD-BC98-4FED-9627-8B2D0E3019B3}"/>
              </a:ext>
            </a:extLst>
          </p:cNvPr>
          <p:cNvSpPr txBox="1"/>
          <p:nvPr/>
        </p:nvSpPr>
        <p:spPr>
          <a:xfrm>
            <a:off x="1205083" y="3225111"/>
            <a:ext cx="634048" cy="242374"/>
          </a:xfrm>
          <a:prstGeom prst="rect">
            <a:avLst/>
          </a:prstGeom>
          <a:noFill/>
        </p:spPr>
        <p:txBody>
          <a:bodyPr wrap="square" rtlCol="0">
            <a:spAutoFit/>
          </a:bodyPr>
          <a:lstStyle/>
          <a:p>
            <a:pPr algn="r"/>
            <a:r>
              <a:rPr lang="en-US" sz="975" dirty="0"/>
              <a:t>50%</a:t>
            </a:r>
          </a:p>
        </p:txBody>
      </p:sp>
      <p:sp>
        <p:nvSpPr>
          <p:cNvPr id="35" name="TextBox 34">
            <a:extLst>
              <a:ext uri="{FF2B5EF4-FFF2-40B4-BE49-F238E27FC236}">
                <a16:creationId xmlns:a16="http://schemas.microsoft.com/office/drawing/2014/main" id="{83811C47-1EF0-4C11-9EFE-B7CCF890A163}"/>
              </a:ext>
            </a:extLst>
          </p:cNvPr>
          <p:cNvSpPr txBox="1"/>
          <p:nvPr/>
        </p:nvSpPr>
        <p:spPr>
          <a:xfrm>
            <a:off x="3904180" y="3225111"/>
            <a:ext cx="634048" cy="242374"/>
          </a:xfrm>
          <a:prstGeom prst="rect">
            <a:avLst/>
          </a:prstGeom>
          <a:noFill/>
        </p:spPr>
        <p:txBody>
          <a:bodyPr wrap="square" rtlCol="0">
            <a:spAutoFit/>
          </a:bodyPr>
          <a:lstStyle/>
          <a:p>
            <a:pPr algn="r"/>
            <a:r>
              <a:rPr lang="en-US" sz="975" dirty="0"/>
              <a:t>50%</a:t>
            </a:r>
          </a:p>
        </p:txBody>
      </p:sp>
      <p:sp>
        <p:nvSpPr>
          <p:cNvPr id="37" name="Rectangle 36">
            <a:extLst>
              <a:ext uri="{FF2B5EF4-FFF2-40B4-BE49-F238E27FC236}">
                <a16:creationId xmlns:a16="http://schemas.microsoft.com/office/drawing/2014/main" id="{3F6FCFE5-0EFB-4513-9B9C-58683F7C14A3}"/>
              </a:ext>
            </a:extLst>
          </p:cNvPr>
          <p:cNvSpPr/>
          <p:nvPr/>
        </p:nvSpPr>
        <p:spPr>
          <a:xfrm>
            <a:off x="2362304" y="5020817"/>
            <a:ext cx="972749" cy="70019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NewCo</a:t>
            </a:r>
            <a:endParaRPr lang="en-US" sz="1200" dirty="0">
              <a:solidFill>
                <a:schemeClr val="accent6"/>
              </a:solidFill>
            </a:endParaRPr>
          </a:p>
          <a:p>
            <a:pPr algn="ctr"/>
            <a:r>
              <a:rPr lang="en-US" sz="1050" dirty="0">
                <a:solidFill>
                  <a:schemeClr val="accent6"/>
                </a:solidFill>
              </a:rPr>
              <a:t>50% of LKE Receivable </a:t>
            </a:r>
            <a:endParaRPr lang="en-US" sz="1200" dirty="0">
              <a:solidFill>
                <a:schemeClr val="accent6"/>
              </a:solidFill>
            </a:endParaRPr>
          </a:p>
        </p:txBody>
      </p:sp>
      <p:cxnSp>
        <p:nvCxnSpPr>
          <p:cNvPr id="39" name="Straight Connector 38">
            <a:extLst>
              <a:ext uri="{FF2B5EF4-FFF2-40B4-BE49-F238E27FC236}">
                <a16:creationId xmlns:a16="http://schemas.microsoft.com/office/drawing/2014/main" id="{0BAD0FC0-E6BE-4DE1-97D0-0AB6909B3BF5}"/>
              </a:ext>
            </a:extLst>
          </p:cNvPr>
          <p:cNvCxnSpPr/>
          <p:nvPr/>
        </p:nvCxnSpPr>
        <p:spPr>
          <a:xfrm>
            <a:off x="5272808" y="352596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Rounded Rectangle 69">
            <a:extLst>
              <a:ext uri="{FF2B5EF4-FFF2-40B4-BE49-F238E27FC236}">
                <a16:creationId xmlns:a16="http://schemas.microsoft.com/office/drawing/2014/main" id="{8A0923B5-6617-4351-9994-06CA32EA8FA7}"/>
              </a:ext>
            </a:extLst>
          </p:cNvPr>
          <p:cNvSpPr/>
          <p:nvPr/>
        </p:nvSpPr>
        <p:spPr>
          <a:xfrm>
            <a:off x="6632866" y="3789427"/>
            <a:ext cx="1367779" cy="830996"/>
          </a:xfrm>
          <a:prstGeom prst="roundRect">
            <a:avLst>
              <a:gd name="adj" fmla="val 0"/>
            </a:avLst>
          </a:prstGeom>
          <a:solidFill>
            <a:srgbClr val="C0504D"/>
          </a:solidFill>
          <a:ln w="25400" cap="flat" cmpd="sng" algn="ctr">
            <a:solidFill>
              <a:srgbClr val="C0504D">
                <a:lumMod val="50000"/>
              </a:srgbClr>
            </a:solidFill>
            <a:prstDash val="solid"/>
          </a:ln>
          <a:effectLst/>
        </p:spPr>
        <p:txBody>
          <a:bodyPr anchor="ctr"/>
          <a:lstStyle/>
          <a:p>
            <a:pPr algn="ctr"/>
            <a:r>
              <a:rPr lang="en-US" b="1" kern="0" dirty="0">
                <a:solidFill>
                  <a:prstClr val="white"/>
                </a:solidFill>
              </a:rPr>
              <a:t>QI</a:t>
            </a:r>
          </a:p>
          <a:p>
            <a:pPr algn="ctr"/>
            <a:r>
              <a:rPr lang="en-US" sz="1050" b="1" kern="0" dirty="0">
                <a:solidFill>
                  <a:prstClr val="white"/>
                </a:solidFill>
              </a:rPr>
              <a:t>Exchange Account</a:t>
            </a:r>
          </a:p>
          <a:p>
            <a:pPr algn="ctr"/>
            <a:r>
              <a:rPr lang="en-US" sz="825" kern="0" dirty="0">
                <a:solidFill>
                  <a:prstClr val="white"/>
                </a:solidFill>
              </a:rPr>
              <a:t>(50% of Net Sale Proceeds)</a:t>
            </a:r>
          </a:p>
        </p:txBody>
      </p:sp>
      <p:sp>
        <p:nvSpPr>
          <p:cNvPr id="41" name="TextBox 3">
            <a:extLst>
              <a:ext uri="{FF2B5EF4-FFF2-40B4-BE49-F238E27FC236}">
                <a16:creationId xmlns:a16="http://schemas.microsoft.com/office/drawing/2014/main" id="{C7BFE6F4-6C1B-4554-90F3-523BE142FB15}"/>
              </a:ext>
            </a:extLst>
          </p:cNvPr>
          <p:cNvSpPr txBox="1">
            <a:spLocks noChangeArrowheads="1"/>
          </p:cNvSpPr>
          <p:nvPr/>
        </p:nvSpPr>
        <p:spPr bwMode="auto">
          <a:xfrm>
            <a:off x="4210256" y="3767326"/>
            <a:ext cx="234615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1050" b="1" dirty="0">
                <a:latin typeface="+mn-lt"/>
              </a:rPr>
              <a:t>LKE Receivable from QI to </a:t>
            </a:r>
          </a:p>
          <a:p>
            <a:pPr algn="r"/>
            <a:r>
              <a:rPr lang="en-US" altLang="en-US" sz="1050" b="1" dirty="0" err="1">
                <a:latin typeface="+mn-lt"/>
              </a:rPr>
              <a:t>OldCo</a:t>
            </a:r>
            <a:r>
              <a:rPr lang="en-US" altLang="en-US" sz="1050" b="1" dirty="0">
                <a:latin typeface="+mn-lt"/>
              </a:rPr>
              <a:t> and </a:t>
            </a:r>
            <a:r>
              <a:rPr lang="en-US" altLang="en-US" sz="1050" b="1" dirty="0" err="1">
                <a:latin typeface="+mn-lt"/>
              </a:rPr>
              <a:t>NewCo</a:t>
            </a:r>
            <a:endParaRPr lang="en-US" altLang="en-US" sz="1050" b="1" dirty="0">
              <a:latin typeface="+mn-lt"/>
            </a:endParaRPr>
          </a:p>
        </p:txBody>
      </p:sp>
      <p:sp>
        <p:nvSpPr>
          <p:cNvPr id="43" name="Rectangle 42">
            <a:extLst>
              <a:ext uri="{FF2B5EF4-FFF2-40B4-BE49-F238E27FC236}">
                <a16:creationId xmlns:a16="http://schemas.microsoft.com/office/drawing/2014/main" id="{C1157BA1-6D8F-4709-A9DB-49A9DB64A760}"/>
              </a:ext>
            </a:extLst>
          </p:cNvPr>
          <p:cNvSpPr/>
          <p:nvPr/>
        </p:nvSpPr>
        <p:spPr>
          <a:xfrm>
            <a:off x="6693144" y="4956317"/>
            <a:ext cx="1252905" cy="764699"/>
          </a:xfrm>
          <a:prstGeom prst="rect">
            <a:avLst/>
          </a:prstGeom>
          <a:solidFill>
            <a:srgbClr val="C0504D"/>
          </a:solidFill>
          <a:ln w="25400" cap="flat" cmpd="sng" algn="ctr">
            <a:solidFill>
              <a:srgbClr val="C0504D">
                <a:lumMod val="50000"/>
              </a:srgbClr>
            </a:solidFill>
            <a:prstDash val="solid"/>
          </a:ln>
          <a:effectLst/>
        </p:spPr>
        <p:txBody>
          <a:bodyPr anchor="ctr"/>
          <a:lstStyle/>
          <a:p>
            <a:pPr algn="ctr"/>
            <a:r>
              <a:rPr lang="en-US" sz="1200" b="1" kern="0" dirty="0" err="1">
                <a:solidFill>
                  <a:prstClr val="white"/>
                </a:solidFill>
              </a:rPr>
              <a:t>NewCo</a:t>
            </a:r>
            <a:endParaRPr lang="en-US" sz="1200" b="1" kern="0" dirty="0">
              <a:solidFill>
                <a:prstClr val="white"/>
              </a:solidFill>
            </a:endParaRPr>
          </a:p>
          <a:p>
            <a:pPr algn="ctr"/>
            <a:r>
              <a:rPr lang="en-US" sz="1050" b="1" kern="0" dirty="0">
                <a:solidFill>
                  <a:prstClr val="white"/>
                </a:solidFill>
              </a:rPr>
              <a:t>Sub-Account</a:t>
            </a:r>
          </a:p>
          <a:p>
            <a:pPr algn="ctr"/>
            <a:r>
              <a:rPr lang="en-US" sz="825" kern="0" dirty="0">
                <a:solidFill>
                  <a:prstClr val="white"/>
                </a:solidFill>
              </a:rPr>
              <a:t>(50% of Net Sale Proceeds)</a:t>
            </a:r>
          </a:p>
        </p:txBody>
      </p:sp>
      <p:cxnSp>
        <p:nvCxnSpPr>
          <p:cNvPr id="3" name="Straight Arrow Connector 2">
            <a:extLst>
              <a:ext uri="{FF2B5EF4-FFF2-40B4-BE49-F238E27FC236}">
                <a16:creationId xmlns:a16="http://schemas.microsoft.com/office/drawing/2014/main" id="{C9A599A8-2EB4-4018-8244-8E31AAE9F12C}"/>
              </a:ext>
            </a:extLst>
          </p:cNvPr>
          <p:cNvCxnSpPr/>
          <p:nvPr/>
        </p:nvCxnSpPr>
        <p:spPr>
          <a:xfrm flipH="1">
            <a:off x="3900434" y="4196013"/>
            <a:ext cx="26061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427653F-244E-4F1A-B08F-A41472D5ED0F}"/>
              </a:ext>
            </a:extLst>
          </p:cNvPr>
          <p:cNvCxnSpPr/>
          <p:nvPr/>
        </p:nvCxnSpPr>
        <p:spPr>
          <a:xfrm>
            <a:off x="4990097" y="4196013"/>
            <a:ext cx="0" cy="103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E66CE4-6937-417D-B692-6647F43F4763}"/>
              </a:ext>
            </a:extLst>
          </p:cNvPr>
          <p:cNvCxnSpPr>
            <a:cxnSpLocks/>
          </p:cNvCxnSpPr>
          <p:nvPr/>
        </p:nvCxnSpPr>
        <p:spPr>
          <a:xfrm flipH="1">
            <a:off x="3900434" y="5233737"/>
            <a:ext cx="10806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520E4F-0236-475C-8B67-0BBAFEC672BE}"/>
              </a:ext>
            </a:extLst>
          </p:cNvPr>
          <p:cNvCxnSpPr>
            <a:stCxn id="6" idx="2"/>
            <a:endCxn id="37" idx="0"/>
          </p:cNvCxnSpPr>
          <p:nvPr/>
        </p:nvCxnSpPr>
        <p:spPr>
          <a:xfrm>
            <a:off x="2848679" y="4563617"/>
            <a:ext cx="0" cy="457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74CB49-2009-4FE9-9B29-209AA11F9EB1}"/>
              </a:ext>
            </a:extLst>
          </p:cNvPr>
          <p:cNvCxnSpPr>
            <a:cxnSpLocks/>
            <a:stCxn id="40" idx="2"/>
            <a:endCxn id="43" idx="0"/>
          </p:cNvCxnSpPr>
          <p:nvPr/>
        </p:nvCxnSpPr>
        <p:spPr>
          <a:xfrm>
            <a:off x="7316756" y="4620423"/>
            <a:ext cx="2841" cy="335894"/>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0C2F29-C4D4-063A-B729-D6904E038C5A}"/>
              </a:ext>
            </a:extLst>
          </p:cNvPr>
          <p:cNvSpPr txBox="1"/>
          <p:nvPr/>
        </p:nvSpPr>
        <p:spPr>
          <a:xfrm>
            <a:off x="4000800" y="4192607"/>
            <a:ext cx="634048" cy="242374"/>
          </a:xfrm>
          <a:prstGeom prst="rect">
            <a:avLst/>
          </a:prstGeom>
          <a:noFill/>
        </p:spPr>
        <p:txBody>
          <a:bodyPr wrap="square" rtlCol="0">
            <a:spAutoFit/>
          </a:bodyPr>
          <a:lstStyle/>
          <a:p>
            <a:pPr algn="r"/>
            <a:r>
              <a:rPr lang="en-US" sz="975" dirty="0"/>
              <a:t>50%</a:t>
            </a:r>
          </a:p>
        </p:txBody>
      </p:sp>
      <p:sp>
        <p:nvSpPr>
          <p:cNvPr id="8" name="TextBox 7">
            <a:extLst>
              <a:ext uri="{FF2B5EF4-FFF2-40B4-BE49-F238E27FC236}">
                <a16:creationId xmlns:a16="http://schemas.microsoft.com/office/drawing/2014/main" id="{17A8DED9-A00A-4725-180F-46A6C6A6F4B7}"/>
              </a:ext>
            </a:extLst>
          </p:cNvPr>
          <p:cNvSpPr txBox="1"/>
          <p:nvPr/>
        </p:nvSpPr>
        <p:spPr>
          <a:xfrm>
            <a:off x="4000800" y="5333108"/>
            <a:ext cx="634048" cy="242374"/>
          </a:xfrm>
          <a:prstGeom prst="rect">
            <a:avLst/>
          </a:prstGeom>
          <a:noFill/>
        </p:spPr>
        <p:txBody>
          <a:bodyPr wrap="square" rtlCol="0">
            <a:spAutoFit/>
          </a:bodyPr>
          <a:lstStyle/>
          <a:p>
            <a:pPr algn="r"/>
            <a:r>
              <a:rPr lang="en-US" sz="975" dirty="0"/>
              <a:t>50%</a:t>
            </a:r>
          </a:p>
        </p:txBody>
      </p:sp>
    </p:spTree>
    <p:extLst>
      <p:ext uri="{BB962C8B-B14F-4D97-AF65-F5344CB8AC3E}">
        <p14:creationId xmlns:p14="http://schemas.microsoft.com/office/powerpoint/2010/main" val="223274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40575"/>
          </a:xfrm>
          <a:solidFill>
            <a:schemeClr val="bg1"/>
          </a:solidFill>
        </p:spPr>
        <p:txBody>
          <a:bodyPr/>
          <a:lstStyle/>
          <a:p>
            <a:r>
              <a:rPr lang="en-US" sz="3600" b="1" dirty="0"/>
              <a:t>Outline</a:t>
            </a:r>
            <a:endParaRPr lang="en-US" b="1" dirty="0"/>
          </a:p>
        </p:txBody>
      </p:sp>
      <p:sp>
        <p:nvSpPr>
          <p:cNvPr id="3" name="Content Placeholder 2"/>
          <p:cNvSpPr>
            <a:spLocks noGrp="1"/>
          </p:cNvSpPr>
          <p:nvPr>
            <p:ph sz="half" idx="1"/>
          </p:nvPr>
        </p:nvSpPr>
        <p:spPr>
          <a:xfrm>
            <a:off x="822960" y="1293291"/>
            <a:ext cx="3840480" cy="4421709"/>
          </a:xfrm>
        </p:spPr>
        <p:txBody>
          <a:bodyPr>
            <a:normAutofit/>
          </a:bodyPr>
          <a:lstStyle/>
          <a:p>
            <a:pPr marL="280988"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The Code and</a:t>
            </a:r>
            <a:r>
              <a:rPr lang="en-US" sz="1800" b="1" spc="-25" dirty="0">
                <a:solidFill>
                  <a:prstClr val="black"/>
                </a:solidFill>
                <a:latin typeface="Arial"/>
                <a:cs typeface="Arial"/>
              </a:rPr>
              <a:t> </a:t>
            </a:r>
            <a:r>
              <a:rPr lang="en-US" sz="1800" b="1" spc="-10" dirty="0">
                <a:solidFill>
                  <a:prstClr val="black"/>
                </a:solidFill>
                <a:latin typeface="Arial"/>
                <a:cs typeface="Arial"/>
              </a:rPr>
              <a:t>Exceptions</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Tax</a:t>
            </a:r>
            <a:r>
              <a:rPr lang="en-US" sz="1800" b="1" spc="-80" dirty="0">
                <a:solidFill>
                  <a:prstClr val="black"/>
                </a:solidFill>
                <a:latin typeface="Arial"/>
                <a:cs typeface="Arial"/>
              </a:rPr>
              <a:t> </a:t>
            </a:r>
            <a:r>
              <a:rPr lang="en-US" sz="1800" b="1" spc="-5" dirty="0">
                <a:solidFill>
                  <a:prstClr val="black"/>
                </a:solidFill>
                <a:latin typeface="Arial"/>
                <a:cs typeface="Arial"/>
              </a:rPr>
              <a:t>History</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Capital Gains</a:t>
            </a:r>
            <a:r>
              <a:rPr lang="en-US" sz="1800" b="1" spc="-135" dirty="0">
                <a:solidFill>
                  <a:prstClr val="black"/>
                </a:solidFill>
                <a:latin typeface="Arial"/>
                <a:cs typeface="Arial"/>
              </a:rPr>
              <a:t> </a:t>
            </a:r>
            <a:r>
              <a:rPr lang="en-US" sz="1800" b="1" spc="-40" dirty="0">
                <a:solidFill>
                  <a:prstClr val="black"/>
                </a:solidFill>
                <a:latin typeface="Arial"/>
                <a:cs typeface="Arial"/>
              </a:rPr>
              <a:t>Tax</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Sale </a:t>
            </a:r>
            <a:r>
              <a:rPr lang="en-US" sz="1800" b="1" dirty="0">
                <a:solidFill>
                  <a:prstClr val="black"/>
                </a:solidFill>
                <a:latin typeface="Arial"/>
                <a:cs typeface="Arial"/>
              </a:rPr>
              <a:t>vs</a:t>
            </a:r>
            <a:r>
              <a:rPr lang="en-US" sz="1800" b="1" spc="-110" dirty="0">
                <a:solidFill>
                  <a:prstClr val="black"/>
                </a:solidFill>
                <a:latin typeface="Arial"/>
                <a:cs typeface="Arial"/>
              </a:rPr>
              <a:t> </a:t>
            </a:r>
            <a:r>
              <a:rPr lang="en-US" sz="1800" b="1" spc="-10" dirty="0">
                <a:solidFill>
                  <a:prstClr val="black"/>
                </a:solidFill>
                <a:latin typeface="Arial"/>
                <a:cs typeface="Arial"/>
              </a:rPr>
              <a:t>Exchange</a:t>
            </a:r>
          </a:p>
          <a:p>
            <a:pPr marL="280988" lvl="0"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Like-Kind</a:t>
            </a:r>
            <a:r>
              <a:rPr lang="en-US" sz="1800" b="1" spc="-85" dirty="0">
                <a:solidFill>
                  <a:prstClr val="black"/>
                </a:solidFill>
                <a:latin typeface="Arial"/>
                <a:cs typeface="Arial"/>
              </a:rPr>
              <a:t> </a:t>
            </a:r>
            <a:r>
              <a:rPr lang="en-US" sz="1800" b="1" spc="-5" dirty="0">
                <a:solidFill>
                  <a:prstClr val="black"/>
                </a:solidFill>
                <a:latin typeface="Arial"/>
                <a:cs typeface="Arial"/>
              </a:rPr>
              <a:t>Property</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Types of </a:t>
            </a:r>
            <a:r>
              <a:rPr lang="en-US" sz="1800" b="1" spc="-10" dirty="0">
                <a:solidFill>
                  <a:prstClr val="black"/>
                </a:solidFill>
                <a:latin typeface="Arial"/>
                <a:cs typeface="Arial"/>
              </a:rPr>
              <a:t>Exchanges </a:t>
            </a:r>
            <a:r>
              <a:rPr lang="en-US" sz="1800" b="1" spc="-5" dirty="0">
                <a:solidFill>
                  <a:prstClr val="black"/>
                </a:solidFill>
                <a:latin typeface="Arial"/>
                <a:cs typeface="Arial"/>
              </a:rPr>
              <a:t>and Identification</a:t>
            </a:r>
            <a:r>
              <a:rPr lang="en-US" sz="1800" b="1" spc="55" dirty="0">
                <a:solidFill>
                  <a:prstClr val="black"/>
                </a:solidFill>
                <a:latin typeface="Arial"/>
                <a:cs typeface="Arial"/>
              </a:rPr>
              <a:t> </a:t>
            </a:r>
            <a:r>
              <a:rPr lang="en-US" sz="1800" b="1" spc="-10" dirty="0">
                <a:solidFill>
                  <a:prstClr val="black"/>
                </a:solidFill>
                <a:latin typeface="Arial"/>
                <a:cs typeface="Arial"/>
              </a:rPr>
              <a:t>Rules</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10" dirty="0">
                <a:solidFill>
                  <a:prstClr val="black"/>
                </a:solidFill>
                <a:latin typeface="Arial"/>
                <a:cs typeface="Arial"/>
              </a:rPr>
              <a:t>Why Exchange?</a:t>
            </a:r>
            <a:endParaRPr lang="en-US" sz="1800" b="1" dirty="0">
              <a:solidFill>
                <a:prstClr val="black"/>
              </a:solidFill>
              <a:latin typeface="Arial"/>
              <a:cs typeface="Arial"/>
            </a:endParaRPr>
          </a:p>
          <a:p>
            <a:pPr marL="280988" lvl="0"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How Long </a:t>
            </a:r>
            <a:r>
              <a:rPr lang="en-US" sz="1800" b="1" dirty="0">
                <a:solidFill>
                  <a:prstClr val="black"/>
                </a:solidFill>
                <a:latin typeface="Arial"/>
                <a:cs typeface="Arial"/>
              </a:rPr>
              <a:t>to</a:t>
            </a:r>
            <a:r>
              <a:rPr lang="en-US" sz="1800" b="1" spc="-100" dirty="0">
                <a:solidFill>
                  <a:prstClr val="black"/>
                </a:solidFill>
                <a:latin typeface="Arial"/>
                <a:cs typeface="Arial"/>
              </a:rPr>
              <a:t> </a:t>
            </a:r>
            <a:r>
              <a:rPr lang="en-US" sz="1800" b="1" spc="-10" dirty="0">
                <a:solidFill>
                  <a:prstClr val="black"/>
                </a:solidFill>
                <a:latin typeface="Arial"/>
                <a:cs typeface="Arial"/>
              </a:rPr>
              <a:t>Hold?</a:t>
            </a:r>
          </a:p>
          <a:p>
            <a:pPr marL="280988" lvl="0" indent="-280988">
              <a:lnSpc>
                <a:spcPts val="2700"/>
              </a:lnSpc>
              <a:spcBef>
                <a:spcPts val="0"/>
              </a:spcBef>
              <a:spcAft>
                <a:spcPts val="0"/>
              </a:spcAft>
              <a:buClr>
                <a:srgbClr val="549E39"/>
              </a:buClr>
              <a:buFont typeface="Wingdings" panose="05000000000000000000" pitchFamily="2" charset="2"/>
              <a:buChar char="Ø"/>
            </a:pPr>
            <a:r>
              <a:rPr lang="en-US" sz="1800" b="1" spc="-10" dirty="0">
                <a:solidFill>
                  <a:prstClr val="black"/>
                </a:solidFill>
                <a:latin typeface="Arial"/>
                <a:cs typeface="Arial"/>
              </a:rPr>
              <a:t>Exchange Vacation Property?</a:t>
            </a:r>
            <a:endParaRPr lang="en-US" sz="1800" b="1" dirty="0">
              <a:solidFill>
                <a:prstClr val="black"/>
              </a:solidFill>
              <a:latin typeface="Arial"/>
              <a:cs typeface="Arial"/>
            </a:endParaRPr>
          </a:p>
          <a:p>
            <a:pPr marL="280988" lvl="0"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Related</a:t>
            </a:r>
            <a:r>
              <a:rPr lang="en-US" sz="1800" b="1" spc="-100" dirty="0">
                <a:solidFill>
                  <a:prstClr val="black"/>
                </a:solidFill>
                <a:latin typeface="Arial"/>
                <a:cs typeface="Arial"/>
              </a:rPr>
              <a:t> </a:t>
            </a:r>
            <a:r>
              <a:rPr lang="en-US" sz="1800" b="1" spc="-5" dirty="0">
                <a:solidFill>
                  <a:prstClr val="black"/>
                </a:solidFill>
                <a:latin typeface="Arial"/>
                <a:cs typeface="Arial"/>
              </a:rPr>
              <a:t>Party</a:t>
            </a:r>
            <a:endParaRPr lang="en-US" sz="1800" b="1" dirty="0">
              <a:solidFill>
                <a:prstClr val="black"/>
              </a:solidFill>
              <a:latin typeface="Arial"/>
              <a:cs typeface="Arial"/>
            </a:endParaRPr>
          </a:p>
          <a:p>
            <a:pPr marL="280988" lvl="0" indent="-280988">
              <a:lnSpc>
                <a:spcPts val="2700"/>
              </a:lnSpc>
              <a:spcBef>
                <a:spcPts val="0"/>
              </a:spcBef>
              <a:spcAft>
                <a:spcPts val="0"/>
              </a:spcAft>
              <a:buClr>
                <a:srgbClr val="549E39"/>
              </a:buClr>
              <a:buFont typeface="Wingdings" panose="05000000000000000000" pitchFamily="2" charset="2"/>
              <a:buChar char="Ø"/>
            </a:pPr>
            <a:r>
              <a:rPr lang="en-US" sz="1800" b="1" spc="-30" dirty="0">
                <a:solidFill>
                  <a:prstClr val="black"/>
                </a:solidFill>
                <a:latin typeface="Arial"/>
                <a:cs typeface="Arial"/>
              </a:rPr>
              <a:t>Types </a:t>
            </a:r>
            <a:r>
              <a:rPr lang="en-US" sz="1800" b="1" spc="-5" dirty="0">
                <a:solidFill>
                  <a:prstClr val="black"/>
                </a:solidFill>
                <a:latin typeface="Arial"/>
                <a:cs typeface="Arial"/>
              </a:rPr>
              <a:t>of</a:t>
            </a:r>
            <a:r>
              <a:rPr lang="en-US" sz="1800" b="1" spc="-70" dirty="0">
                <a:solidFill>
                  <a:prstClr val="black"/>
                </a:solidFill>
                <a:latin typeface="Arial"/>
                <a:cs typeface="Arial"/>
              </a:rPr>
              <a:t> </a:t>
            </a:r>
            <a:r>
              <a:rPr lang="en-US" sz="1800" b="1" spc="-10" dirty="0">
                <a:solidFill>
                  <a:prstClr val="black"/>
                </a:solidFill>
                <a:latin typeface="Arial"/>
                <a:cs typeface="Arial"/>
              </a:rPr>
              <a:t>Exchanges</a:t>
            </a:r>
          </a:p>
          <a:p>
            <a:endParaRPr lang="en-US" dirty="0"/>
          </a:p>
        </p:txBody>
      </p:sp>
      <p:sp>
        <p:nvSpPr>
          <p:cNvPr id="4" name="Content Placeholder 3"/>
          <p:cNvSpPr>
            <a:spLocks noGrp="1"/>
          </p:cNvSpPr>
          <p:nvPr>
            <p:ph sz="half" idx="2"/>
          </p:nvPr>
        </p:nvSpPr>
        <p:spPr/>
        <p:txBody>
          <a:bodyPr>
            <a:normAutofit/>
          </a:bodyPr>
          <a:lstStyle/>
          <a:p>
            <a:pPr marL="280988" indent="-280988">
              <a:lnSpc>
                <a:spcPts val="2700"/>
              </a:lnSpc>
              <a:spcBef>
                <a:spcPts val="0"/>
              </a:spcBef>
              <a:spcAft>
                <a:spcPts val="0"/>
              </a:spcAft>
              <a:buClr>
                <a:srgbClr val="549E39"/>
              </a:buClr>
              <a:buFont typeface="Wingdings" panose="05000000000000000000" pitchFamily="2" charset="2"/>
              <a:buChar char="Ø"/>
            </a:pPr>
            <a:r>
              <a:rPr lang="en-US" sz="1800" b="1" spc="-10" dirty="0">
                <a:solidFill>
                  <a:prstClr val="black"/>
                </a:solidFill>
                <a:latin typeface="Arial"/>
                <a:cs typeface="Arial"/>
              </a:rPr>
              <a:t>1031 &amp; 121 Combined Exchange (best of both worlds)</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10" dirty="0">
                <a:solidFill>
                  <a:prstClr val="black"/>
                </a:solidFill>
                <a:latin typeface="Arial"/>
                <a:cs typeface="Arial"/>
              </a:rPr>
              <a:t>The Great Tax Break!</a:t>
            </a:r>
            <a:endParaRPr lang="en-US" sz="1800" b="1" spc="-5" dirty="0">
              <a:solidFill>
                <a:prstClr val="black"/>
              </a:solidFill>
              <a:latin typeface="Arial"/>
              <a:cs typeface="Arial"/>
            </a:endParaRP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20" dirty="0">
                <a:solidFill>
                  <a:prstClr val="black"/>
                </a:solidFill>
                <a:latin typeface="Arial"/>
                <a:cs typeface="Arial"/>
              </a:rPr>
              <a:t>“Vesting”  </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20" dirty="0">
                <a:solidFill>
                  <a:prstClr val="black"/>
                </a:solidFill>
                <a:latin typeface="Arial"/>
                <a:cs typeface="Arial"/>
              </a:rPr>
              <a:t>Partnership Exchanges</a:t>
            </a:r>
            <a:r>
              <a:rPr lang="en-US" sz="1800" b="1" dirty="0">
                <a:solidFill>
                  <a:prstClr val="black"/>
                </a:solidFill>
                <a:latin typeface="Arial"/>
                <a:cs typeface="Arial"/>
              </a:rPr>
              <a:t> </a:t>
            </a:r>
          </a:p>
          <a:p>
            <a:pPr marL="280988"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Form</a:t>
            </a:r>
            <a:r>
              <a:rPr lang="en-US" sz="1800" b="1" spc="-125" dirty="0">
                <a:solidFill>
                  <a:prstClr val="black"/>
                </a:solidFill>
                <a:latin typeface="Arial"/>
                <a:cs typeface="Arial"/>
              </a:rPr>
              <a:t> </a:t>
            </a:r>
            <a:r>
              <a:rPr lang="en-US" sz="1800" b="1" spc="-10" dirty="0">
                <a:solidFill>
                  <a:prstClr val="black"/>
                </a:solidFill>
                <a:latin typeface="Arial"/>
                <a:cs typeface="Arial"/>
              </a:rPr>
              <a:t>8824</a:t>
            </a:r>
            <a:endParaRPr lang="en-US" sz="1800" b="1" spc="-5" dirty="0">
              <a:solidFill>
                <a:prstClr val="black"/>
              </a:solidFill>
              <a:latin typeface="Arial"/>
              <a:cs typeface="Arial"/>
            </a:endParaRPr>
          </a:p>
          <a:p>
            <a:pPr marL="280988" lvl="0" indent="-280988">
              <a:lnSpc>
                <a:spcPts val="2700"/>
              </a:lnSpc>
              <a:spcBef>
                <a:spcPts val="0"/>
              </a:spcBef>
              <a:spcAft>
                <a:spcPts val="0"/>
              </a:spcAft>
              <a:buClr>
                <a:srgbClr val="549E39"/>
              </a:buClr>
              <a:buFont typeface="Wingdings" panose="05000000000000000000" pitchFamily="2" charset="2"/>
              <a:buChar char="Ø"/>
            </a:pPr>
            <a:r>
              <a:rPr lang="en-US" sz="1800" b="1" spc="-5" dirty="0">
                <a:solidFill>
                  <a:prstClr val="black"/>
                </a:solidFill>
                <a:latin typeface="Arial"/>
                <a:cs typeface="Arial"/>
              </a:rPr>
              <a:t>Qualified Intermediary </a:t>
            </a:r>
            <a:r>
              <a:rPr lang="en-US" sz="1800" b="1" dirty="0">
                <a:solidFill>
                  <a:prstClr val="black"/>
                </a:solidFill>
                <a:latin typeface="Arial"/>
                <a:cs typeface="Arial"/>
              </a:rPr>
              <a:t>(QI) </a:t>
            </a:r>
          </a:p>
          <a:p>
            <a:pPr marL="0" lvl="0" indent="0">
              <a:lnSpc>
                <a:spcPts val="2700"/>
              </a:lnSpc>
              <a:spcBef>
                <a:spcPts val="0"/>
              </a:spcBef>
              <a:spcAft>
                <a:spcPts val="0"/>
              </a:spcAft>
              <a:buClr>
                <a:srgbClr val="549E39"/>
              </a:buClr>
              <a:buNone/>
            </a:pPr>
            <a:r>
              <a:rPr lang="en-US" sz="1800" b="1" spc="-5" dirty="0">
                <a:solidFill>
                  <a:prstClr val="black"/>
                </a:solidFill>
                <a:latin typeface="Arial"/>
                <a:cs typeface="Arial"/>
              </a:rPr>
              <a:t>     Due</a:t>
            </a:r>
            <a:r>
              <a:rPr lang="en-US" sz="1800" b="1" spc="-85" dirty="0">
                <a:solidFill>
                  <a:prstClr val="black"/>
                </a:solidFill>
                <a:latin typeface="Arial"/>
                <a:cs typeface="Arial"/>
              </a:rPr>
              <a:t> </a:t>
            </a:r>
            <a:r>
              <a:rPr lang="en-US" sz="1800" b="1" spc="-5" dirty="0">
                <a:solidFill>
                  <a:prstClr val="black"/>
                </a:solidFill>
                <a:latin typeface="Arial"/>
                <a:cs typeface="Arial"/>
              </a:rPr>
              <a:t>Diligence</a:t>
            </a:r>
          </a:p>
          <a:p>
            <a:pPr marL="280988" lvl="0" indent="-280988">
              <a:lnSpc>
                <a:spcPts val="2700"/>
              </a:lnSpc>
              <a:spcBef>
                <a:spcPts val="0"/>
              </a:spcBef>
              <a:spcAft>
                <a:spcPts val="0"/>
              </a:spcAft>
              <a:buClr>
                <a:srgbClr val="549E39"/>
              </a:buClr>
              <a:buFont typeface="Wingdings" panose="05000000000000000000" pitchFamily="2" charset="2"/>
              <a:buChar char="Ø"/>
            </a:pPr>
            <a:endParaRPr lang="en-US" sz="1300" spc="-5" dirty="0">
              <a:solidFill>
                <a:prstClr val="black"/>
              </a:solidFill>
              <a:latin typeface="Arial"/>
              <a:cs typeface="Arial"/>
            </a:endParaRPr>
          </a:p>
          <a:p>
            <a:pPr marL="280988" lvl="0" indent="-280988">
              <a:lnSpc>
                <a:spcPts val="2700"/>
              </a:lnSpc>
              <a:spcBef>
                <a:spcPts val="0"/>
              </a:spcBef>
              <a:spcAft>
                <a:spcPts val="0"/>
              </a:spcAft>
              <a:buClr>
                <a:srgbClr val="549E39"/>
              </a:buClr>
              <a:buFont typeface="Wingdings" panose="05000000000000000000" pitchFamily="2" charset="2"/>
              <a:buChar char="Ø"/>
            </a:pPr>
            <a:endParaRPr lang="en-US" sz="1300" dirty="0">
              <a:solidFill>
                <a:prstClr val="black"/>
              </a:solidFill>
            </a:endParaRPr>
          </a:p>
        </p:txBody>
      </p:sp>
      <p:sp>
        <p:nvSpPr>
          <p:cNvPr id="5" name="Slide Number Placeholder 4"/>
          <p:cNvSpPr>
            <a:spLocks noGrp="1"/>
          </p:cNvSpPr>
          <p:nvPr>
            <p:ph type="sldNum" sz="quarter" idx="12"/>
          </p:nvPr>
        </p:nvSpPr>
        <p:spPr/>
        <p:txBody>
          <a:bodyPr/>
          <a:lstStyle/>
          <a:p>
            <a:pPr>
              <a:defRPr/>
            </a:pPr>
            <a:fld id="{EDBC77A4-9D77-4A7A-8379-7C4CB416C4D9}" type="slidenum">
              <a:rPr lang="en-US" smtClean="0"/>
              <a:pPr>
                <a:defRPr/>
              </a:pPr>
              <a:t>5</a:t>
            </a:fld>
            <a:endParaRPr lang="en-US" dirty="0"/>
          </a:p>
        </p:txBody>
      </p:sp>
    </p:spTree>
    <p:extLst>
      <p:ext uri="{BB962C8B-B14F-4D97-AF65-F5344CB8AC3E}">
        <p14:creationId xmlns:p14="http://schemas.microsoft.com/office/powerpoint/2010/main" val="1934014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49461" y="1664604"/>
            <a:ext cx="8728364" cy="461665"/>
          </a:xfrm>
          <a:prstGeom prst="rect">
            <a:avLst/>
          </a:prstGeom>
          <a:noFill/>
        </p:spPr>
        <p:txBody>
          <a:bodyPr wrap="square" rtlCol="0">
            <a:spAutoFit/>
          </a:bodyPr>
          <a:lstStyle/>
          <a:p>
            <a:pPr algn="just"/>
            <a:r>
              <a:rPr lang="en-US" sz="1200" b="1" dirty="0"/>
              <a:t>Ten days after the Relinquished Property is sold to the Buyer</a:t>
            </a:r>
            <a:r>
              <a:rPr lang="en-US" sz="1200" dirty="0"/>
              <a:t>, the QI pays 90% of the face amount of the QI Note to the Exiting Partner, with the remaining 10% (plus interest) being paid on the third business day of the next calendar year.</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5</a:t>
            </a:r>
            <a:r>
              <a:rPr lang="en-US" b="1" dirty="0"/>
              <a:t>: Payment Under QI Note</a:t>
            </a:r>
            <a:r>
              <a:rPr lang="en-US" dirty="0"/>
              <a:t>.</a:t>
            </a:r>
          </a:p>
          <a:p>
            <a:endParaRPr lang="en-US" dirty="0"/>
          </a:p>
        </p:txBody>
      </p:sp>
      <p:sp>
        <p:nvSpPr>
          <p:cNvPr id="2" name="Slide Number Placeholder 4">
            <a:extLst>
              <a:ext uri="{FF2B5EF4-FFF2-40B4-BE49-F238E27FC236}">
                <a16:creationId xmlns:a16="http://schemas.microsoft.com/office/drawing/2014/main" id="{D9C530D2-AE0F-4746-3640-CDD4F2BFFD21}"/>
              </a:ext>
            </a:extLst>
          </p:cNvPr>
          <p:cNvSpPr txBox="1">
            <a:spLocks/>
          </p:cNvSpPr>
          <p:nvPr/>
        </p:nvSpPr>
        <p:spPr bwMode="auto">
          <a:xfrm>
            <a:off x="649020" y="5411819"/>
            <a:ext cx="202883" cy="103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Calibri" panose="020F0502020204030204" pitchFamily="34" charset="0"/>
                <a:ea typeface="+mn-ea"/>
                <a:cs typeface="+mn-cs"/>
              </a:defRPr>
            </a:lvl1pPr>
            <a:lvl2pPr marL="742950" indent="-285750" algn="l" defTabSz="914400" rtl="0" eaLnBrk="1" latinLnBrk="0" hangingPunct="1">
              <a:defRPr sz="1800" kern="1200">
                <a:solidFill>
                  <a:schemeClr val="tx1"/>
                </a:solidFill>
                <a:latin typeface="Calibri" panose="020F0502020204030204" pitchFamily="34" charset="0"/>
                <a:ea typeface="+mn-ea"/>
                <a:cs typeface="+mn-cs"/>
              </a:defRPr>
            </a:lvl2pPr>
            <a:lvl3pPr marL="1143000" indent="-228600" algn="l" defTabSz="914400" rtl="0" eaLnBrk="1" latinLnBrk="0" hangingPunct="1">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defRPr sz="18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9pPr>
          </a:lstStyle>
          <a:p>
            <a:pPr fontAlgn="base">
              <a:spcBef>
                <a:spcPct val="0"/>
              </a:spcBef>
              <a:spcAft>
                <a:spcPct val="0"/>
              </a:spcAft>
            </a:pPr>
            <a:endParaRPr lang="en-US" altLang="en-US" sz="1350" dirty="0">
              <a:solidFill>
                <a:srgbClr val="002846"/>
              </a:solidFill>
              <a:latin typeface="Arial" panose="020B0604020202020204" pitchFamily="34" charset="0"/>
            </a:endParaRPr>
          </a:p>
        </p:txBody>
      </p:sp>
      <p:sp>
        <p:nvSpPr>
          <p:cNvPr id="7" name="Rectangle 6">
            <a:extLst>
              <a:ext uri="{FF2B5EF4-FFF2-40B4-BE49-F238E27FC236}">
                <a16:creationId xmlns:a16="http://schemas.microsoft.com/office/drawing/2014/main" id="{6D2E8E31-010C-609C-8FC5-5B95B2F7DD44}"/>
              </a:ext>
            </a:extLst>
          </p:cNvPr>
          <p:cNvSpPr/>
          <p:nvPr/>
        </p:nvSpPr>
        <p:spPr>
          <a:xfrm>
            <a:off x="851903" y="2747366"/>
            <a:ext cx="1620648" cy="1151359"/>
          </a:xfrm>
          <a:prstGeom prst="rect">
            <a:avLst/>
          </a:prstGeom>
          <a:solidFill>
            <a:srgbClr val="C0504D"/>
          </a:solidFill>
          <a:ln w="25400" cap="flat" cmpd="sng" algn="ctr">
            <a:solidFill>
              <a:srgbClr val="C0504D">
                <a:lumMod val="50000"/>
              </a:srgbClr>
            </a:solidFill>
            <a:prstDash val="solid"/>
          </a:ln>
          <a:effectLst/>
        </p:spPr>
        <p:txBody>
          <a:bodyPr anchor="ctr"/>
          <a:lstStyle/>
          <a:p>
            <a:pPr algn="ctr" defTabSz="685800" fontAlgn="auto">
              <a:spcBef>
                <a:spcPts val="0"/>
              </a:spcBef>
              <a:spcAft>
                <a:spcPts val="0"/>
              </a:spcAft>
              <a:defRPr/>
            </a:pPr>
            <a:r>
              <a:rPr lang="en-US" sz="2400" b="1" kern="0" dirty="0">
                <a:solidFill>
                  <a:prstClr val="white"/>
                </a:solidFill>
              </a:rPr>
              <a:t>QI</a:t>
            </a:r>
            <a:endParaRPr lang="en-US" sz="1500" b="1" kern="0" dirty="0">
              <a:solidFill>
                <a:prstClr val="white"/>
              </a:solidFill>
            </a:endParaRPr>
          </a:p>
        </p:txBody>
      </p:sp>
      <p:sp>
        <p:nvSpPr>
          <p:cNvPr id="8" name="TextBox 7">
            <a:extLst>
              <a:ext uri="{FF2B5EF4-FFF2-40B4-BE49-F238E27FC236}">
                <a16:creationId xmlns:a16="http://schemas.microsoft.com/office/drawing/2014/main" id="{FA0C5A78-2FE5-8452-5B11-7E0F71704842}"/>
              </a:ext>
            </a:extLst>
          </p:cNvPr>
          <p:cNvSpPr txBox="1"/>
          <p:nvPr/>
        </p:nvSpPr>
        <p:spPr>
          <a:xfrm>
            <a:off x="2535888" y="3102541"/>
            <a:ext cx="2883046" cy="346249"/>
          </a:xfrm>
          <a:prstGeom prst="rect">
            <a:avLst/>
          </a:prstGeom>
          <a:noFill/>
        </p:spPr>
        <p:txBody>
          <a:bodyPr wrap="square" rtlCol="0">
            <a:spAutoFit/>
          </a:bodyPr>
          <a:lstStyle/>
          <a:p>
            <a:pPr defTabSz="685800" eaLnBrk="0" hangingPunct="0">
              <a:defRPr/>
            </a:pPr>
            <a:r>
              <a:rPr lang="en-US" sz="825" kern="0" dirty="0">
                <a:solidFill>
                  <a:prstClr val="black"/>
                </a:solidFill>
              </a:rPr>
              <a:t>QI Note installment payments ($3.3M in the aggregate) to the Exiting Partner under the QI Note)</a:t>
            </a:r>
          </a:p>
        </p:txBody>
      </p:sp>
      <p:sp>
        <p:nvSpPr>
          <p:cNvPr id="9" name="Oval 8">
            <a:extLst>
              <a:ext uri="{FF2B5EF4-FFF2-40B4-BE49-F238E27FC236}">
                <a16:creationId xmlns:a16="http://schemas.microsoft.com/office/drawing/2014/main" id="{21A3FBD9-FD24-AB1B-83A7-09CF1AABD40C}"/>
              </a:ext>
            </a:extLst>
          </p:cNvPr>
          <p:cNvSpPr/>
          <p:nvPr/>
        </p:nvSpPr>
        <p:spPr>
          <a:xfrm>
            <a:off x="6608113" y="2834134"/>
            <a:ext cx="1772159" cy="977822"/>
          </a:xfrm>
          <a:prstGeom prst="ellipse">
            <a:avLst/>
          </a:prstGeom>
          <a:solidFill>
            <a:srgbClr val="FFC000"/>
          </a:solidFill>
          <a:ln w="25400" cap="flat" cmpd="sng" algn="ctr">
            <a:solidFill>
              <a:srgbClr val="FFC000"/>
            </a:solidFill>
            <a:prstDash val="solid"/>
          </a:ln>
          <a:effectLst/>
        </p:spPr>
        <p:txBody>
          <a:bodyPr anchor="ctr"/>
          <a:lstStyle/>
          <a:p>
            <a:pPr algn="ctr" defTabSz="685800" fontAlgn="auto">
              <a:spcBef>
                <a:spcPts val="0"/>
              </a:spcBef>
              <a:spcAft>
                <a:spcPts val="0"/>
              </a:spcAft>
              <a:defRPr/>
            </a:pPr>
            <a:r>
              <a:rPr lang="en-US" sz="1500" b="1" kern="0" dirty="0">
                <a:solidFill>
                  <a:prstClr val="white"/>
                </a:solidFill>
              </a:rPr>
              <a:t>Exiting Partner</a:t>
            </a:r>
          </a:p>
        </p:txBody>
      </p:sp>
      <p:cxnSp>
        <p:nvCxnSpPr>
          <p:cNvPr id="10" name="Straight Arrow Connector 9">
            <a:extLst>
              <a:ext uri="{FF2B5EF4-FFF2-40B4-BE49-F238E27FC236}">
                <a16:creationId xmlns:a16="http://schemas.microsoft.com/office/drawing/2014/main" id="{9D9D5134-0CAD-353C-97E3-E5CB22A52259}"/>
              </a:ext>
            </a:extLst>
          </p:cNvPr>
          <p:cNvCxnSpPr/>
          <p:nvPr/>
        </p:nvCxnSpPr>
        <p:spPr>
          <a:xfrm flipV="1">
            <a:off x="2644095" y="3432294"/>
            <a:ext cx="3792474" cy="20574"/>
          </a:xfrm>
          <a:prstGeom prst="straightConnector1">
            <a:avLst/>
          </a:prstGeom>
          <a:noFill/>
          <a:ln w="12700" cap="flat" cmpd="sng" algn="ctr">
            <a:solidFill>
              <a:srgbClr val="4F81BD">
                <a:shade val="95000"/>
                <a:satMod val="105000"/>
              </a:srgbClr>
            </a:solidFill>
            <a:prstDash val="solid"/>
            <a:tailEnd type="triangle"/>
          </a:ln>
          <a:effectLst/>
        </p:spPr>
      </p:cxnSp>
      <p:sp>
        <p:nvSpPr>
          <p:cNvPr id="11" name="TextBox 10">
            <a:extLst>
              <a:ext uri="{FF2B5EF4-FFF2-40B4-BE49-F238E27FC236}">
                <a16:creationId xmlns:a16="http://schemas.microsoft.com/office/drawing/2014/main" id="{4CF3227C-1244-2C10-1ABE-F95B7567BBA2}"/>
              </a:ext>
            </a:extLst>
          </p:cNvPr>
          <p:cNvSpPr txBox="1"/>
          <p:nvPr/>
        </p:nvSpPr>
        <p:spPr>
          <a:xfrm>
            <a:off x="553548" y="4331363"/>
            <a:ext cx="2739650" cy="1488869"/>
          </a:xfrm>
          <a:prstGeom prst="rect">
            <a:avLst/>
          </a:prstGeom>
          <a:noFill/>
        </p:spPr>
        <p:txBody>
          <a:bodyPr wrap="square" rtlCol="0">
            <a:spAutoFit/>
          </a:bodyPr>
          <a:lstStyle/>
          <a:p>
            <a:pPr algn="just"/>
            <a:r>
              <a:rPr lang="en-US" sz="825" b="1" u="sng" dirty="0"/>
              <a:t>Note Regarding Installment Method Treatment</a:t>
            </a:r>
            <a:r>
              <a:rPr lang="en-US" sz="825" dirty="0"/>
              <a:t>: QI Note must be an installment note within the meaning of IRC §453. </a:t>
            </a:r>
            <a:r>
              <a:rPr lang="en-US" sz="825" u="sng" dirty="0"/>
              <a:t>See</a:t>
            </a:r>
            <a:r>
              <a:rPr lang="en-US" sz="825" dirty="0"/>
              <a:t> IRC §453(f)(6) (allowing installment sale treatment for an installment note – i.e., where at least one payment is received in a tax year after the year in which the property is sold – received in an exchange); Treas. </a:t>
            </a:r>
            <a:r>
              <a:rPr lang="en-US" sz="825" dirty="0" err="1"/>
              <a:t>Regs</a:t>
            </a:r>
            <a:r>
              <a:rPr lang="en-US" sz="825" dirty="0"/>
              <a:t>. §1.453-9(c)(2) (disposition of an installment obligation in an IRC §731 distribution from a partnership to a partner will not result in gain or loss under IRC §453(d)/</a:t>
            </a:r>
            <a:r>
              <a:rPr lang="en-US" sz="825" dirty="0" err="1"/>
              <a:t>453B</a:t>
            </a:r>
            <a:r>
              <a:rPr lang="en-US" sz="825" dirty="0"/>
              <a:t>); PLR 9853013 (Dec. 31, 1998).</a:t>
            </a:r>
          </a:p>
        </p:txBody>
      </p:sp>
    </p:spTree>
    <p:extLst>
      <p:ext uri="{BB962C8B-B14F-4D97-AF65-F5344CB8AC3E}">
        <p14:creationId xmlns:p14="http://schemas.microsoft.com/office/powerpoint/2010/main" val="3523558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07991" y="1618660"/>
            <a:ext cx="8728364" cy="830997"/>
          </a:xfrm>
          <a:prstGeom prst="rect">
            <a:avLst/>
          </a:prstGeom>
          <a:noFill/>
        </p:spPr>
        <p:txBody>
          <a:bodyPr wrap="square" rtlCol="0">
            <a:spAutoFit/>
          </a:bodyPr>
          <a:lstStyle/>
          <a:p>
            <a:pPr algn="just">
              <a:defRPr/>
            </a:pPr>
            <a:r>
              <a:rPr lang="en-US" sz="1200" dirty="0" err="1"/>
              <a:t>OldCo</a:t>
            </a:r>
            <a:r>
              <a:rPr lang="en-US" sz="1200" dirty="0"/>
              <a:t> distributes 98% of the membership interests in </a:t>
            </a:r>
            <a:r>
              <a:rPr lang="en-US" sz="1200" dirty="0" err="1"/>
              <a:t>NewCo</a:t>
            </a:r>
            <a:r>
              <a:rPr lang="en-US" sz="1200" dirty="0"/>
              <a:t> to the Partner 2 and 2% to Partner 1 in a partnership division (or “spin-off”) transaction, with the resulting ownership as shown below. Each of </a:t>
            </a:r>
            <a:r>
              <a:rPr lang="en-US" sz="1200" dirty="0" err="1"/>
              <a:t>OldCo</a:t>
            </a:r>
            <a:r>
              <a:rPr lang="en-US" sz="1200" dirty="0"/>
              <a:t> and </a:t>
            </a:r>
            <a:r>
              <a:rPr lang="en-US" sz="1200" dirty="0" err="1"/>
              <a:t>NewCo</a:t>
            </a:r>
            <a:r>
              <a:rPr lang="en-US" sz="1200" dirty="0"/>
              <a:t> identifies potential replacement properties </a:t>
            </a:r>
            <a:r>
              <a:rPr lang="en-US" sz="1200" b="1" dirty="0"/>
              <a:t>on or before the 45th day following </a:t>
            </a:r>
            <a:r>
              <a:rPr lang="en-US" sz="1200" b="1" dirty="0" err="1"/>
              <a:t>OldCo’s</a:t>
            </a:r>
            <a:r>
              <a:rPr lang="en-US" sz="1200" b="1" dirty="0"/>
              <a:t> disposition of the Relinquished Property </a:t>
            </a:r>
            <a:r>
              <a:rPr lang="en-US" sz="1200" dirty="0"/>
              <a:t>by delivering an identification notice to the QI.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6</a:t>
            </a:r>
            <a:r>
              <a:rPr lang="en-US" b="1" dirty="0"/>
              <a:t>: Partnership Division, Part II—Spin-Off.</a:t>
            </a:r>
            <a:endParaRPr lang="en-US" dirty="0"/>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800555" y="3463227"/>
            <a:ext cx="1175177" cy="4346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OldCo</a:t>
            </a:r>
            <a:endParaRPr lang="en-US" sz="1200" dirty="0"/>
          </a:p>
        </p:txBody>
      </p:sp>
      <p:sp>
        <p:nvSpPr>
          <p:cNvPr id="18" name="Oval 17">
            <a:extLst>
              <a:ext uri="{FF2B5EF4-FFF2-40B4-BE49-F238E27FC236}">
                <a16:creationId xmlns:a16="http://schemas.microsoft.com/office/drawing/2014/main" id="{AE530EF1-2FDF-4684-9FBB-47741359A9F7}"/>
              </a:ext>
            </a:extLst>
          </p:cNvPr>
          <p:cNvSpPr/>
          <p:nvPr/>
        </p:nvSpPr>
        <p:spPr>
          <a:xfrm>
            <a:off x="186500" y="2594733"/>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33" name="TextBox 32">
            <a:extLst>
              <a:ext uri="{FF2B5EF4-FFF2-40B4-BE49-F238E27FC236}">
                <a16:creationId xmlns:a16="http://schemas.microsoft.com/office/drawing/2014/main" id="{B31044AD-BC98-4FED-9627-8B2D0E3019B3}"/>
              </a:ext>
            </a:extLst>
          </p:cNvPr>
          <p:cNvSpPr txBox="1"/>
          <p:nvPr/>
        </p:nvSpPr>
        <p:spPr>
          <a:xfrm>
            <a:off x="0" y="3090202"/>
            <a:ext cx="634048" cy="242374"/>
          </a:xfrm>
          <a:prstGeom prst="rect">
            <a:avLst/>
          </a:prstGeom>
          <a:noFill/>
        </p:spPr>
        <p:txBody>
          <a:bodyPr wrap="square" rtlCol="0">
            <a:spAutoFit/>
          </a:bodyPr>
          <a:lstStyle/>
          <a:p>
            <a:pPr algn="r"/>
            <a:r>
              <a:rPr lang="en-US" sz="975" dirty="0"/>
              <a:t>98%</a:t>
            </a:r>
          </a:p>
        </p:txBody>
      </p:sp>
      <p:sp>
        <p:nvSpPr>
          <p:cNvPr id="2" name="Left Brace 1">
            <a:extLst>
              <a:ext uri="{FF2B5EF4-FFF2-40B4-BE49-F238E27FC236}">
                <a16:creationId xmlns:a16="http://schemas.microsoft.com/office/drawing/2014/main" id="{3710C827-7D5D-435F-959B-6F295C93964F}"/>
              </a:ext>
            </a:extLst>
          </p:cNvPr>
          <p:cNvSpPr/>
          <p:nvPr/>
        </p:nvSpPr>
        <p:spPr>
          <a:xfrm rot="16200000">
            <a:off x="1214782" y="2533993"/>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E88DC4F7-51D7-404F-A3BE-D04F5A15FFE7}"/>
              </a:ext>
            </a:extLst>
          </p:cNvPr>
          <p:cNvSpPr/>
          <p:nvPr/>
        </p:nvSpPr>
        <p:spPr>
          <a:xfrm>
            <a:off x="1581676" y="2612577"/>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29" name="Rectangle 28">
            <a:extLst>
              <a:ext uri="{FF2B5EF4-FFF2-40B4-BE49-F238E27FC236}">
                <a16:creationId xmlns:a16="http://schemas.microsoft.com/office/drawing/2014/main" id="{FBC30048-A4D1-480F-A16C-01E04C0CC0C7}"/>
              </a:ext>
            </a:extLst>
          </p:cNvPr>
          <p:cNvSpPr/>
          <p:nvPr/>
        </p:nvSpPr>
        <p:spPr>
          <a:xfrm>
            <a:off x="928056" y="4288422"/>
            <a:ext cx="915388" cy="56849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2"/>
                </a:solidFill>
              </a:rPr>
              <a:t>50% of LKE Receivable</a:t>
            </a:r>
          </a:p>
        </p:txBody>
      </p:sp>
      <p:sp>
        <p:nvSpPr>
          <p:cNvPr id="30" name="TextBox 29">
            <a:extLst>
              <a:ext uri="{FF2B5EF4-FFF2-40B4-BE49-F238E27FC236}">
                <a16:creationId xmlns:a16="http://schemas.microsoft.com/office/drawing/2014/main" id="{DB01F3AD-3685-41DD-B381-9C32FDAA179F}"/>
              </a:ext>
            </a:extLst>
          </p:cNvPr>
          <p:cNvSpPr txBox="1"/>
          <p:nvPr/>
        </p:nvSpPr>
        <p:spPr>
          <a:xfrm>
            <a:off x="2164114" y="3081847"/>
            <a:ext cx="634048" cy="242374"/>
          </a:xfrm>
          <a:prstGeom prst="rect">
            <a:avLst/>
          </a:prstGeom>
          <a:noFill/>
        </p:spPr>
        <p:txBody>
          <a:bodyPr wrap="square" rtlCol="0">
            <a:spAutoFit/>
          </a:bodyPr>
          <a:lstStyle/>
          <a:p>
            <a:r>
              <a:rPr lang="en-US" sz="975" dirty="0"/>
              <a:t>2%</a:t>
            </a:r>
          </a:p>
        </p:txBody>
      </p:sp>
      <p:sp>
        <p:nvSpPr>
          <p:cNvPr id="31" name="Rounded Rectangle 69">
            <a:extLst>
              <a:ext uri="{FF2B5EF4-FFF2-40B4-BE49-F238E27FC236}">
                <a16:creationId xmlns:a16="http://schemas.microsoft.com/office/drawing/2014/main" id="{3E37D588-79FC-40C1-8539-511693766792}"/>
              </a:ext>
            </a:extLst>
          </p:cNvPr>
          <p:cNvSpPr/>
          <p:nvPr/>
        </p:nvSpPr>
        <p:spPr>
          <a:xfrm>
            <a:off x="2858143" y="5212964"/>
            <a:ext cx="1062419" cy="633560"/>
          </a:xfrm>
          <a:prstGeom prst="roundRect">
            <a:avLst>
              <a:gd name="adj" fmla="val 0"/>
            </a:avLst>
          </a:prstGeom>
          <a:solidFill>
            <a:srgbClr val="C0504D"/>
          </a:solidFill>
          <a:ln w="25400" cap="flat" cmpd="sng" algn="ctr">
            <a:solidFill>
              <a:srgbClr val="C0504D">
                <a:lumMod val="50000"/>
              </a:srgbClr>
            </a:solidFill>
            <a:prstDash val="solid"/>
          </a:ln>
          <a:effectLst/>
        </p:spPr>
        <p:txBody>
          <a:bodyPr anchor="ctr"/>
          <a:lstStyle/>
          <a:p>
            <a:pPr algn="ctr"/>
            <a:r>
              <a:rPr lang="en-US" kern="0" dirty="0">
                <a:solidFill>
                  <a:prstClr val="white"/>
                </a:solidFill>
              </a:rPr>
              <a:t>QI</a:t>
            </a:r>
            <a:endParaRPr lang="en-US" sz="1200" kern="0" dirty="0">
              <a:solidFill>
                <a:prstClr val="white"/>
              </a:solidFill>
            </a:endParaRPr>
          </a:p>
        </p:txBody>
      </p:sp>
      <p:cxnSp>
        <p:nvCxnSpPr>
          <p:cNvPr id="12" name="Straight Connector 11">
            <a:extLst>
              <a:ext uri="{FF2B5EF4-FFF2-40B4-BE49-F238E27FC236}">
                <a16:creationId xmlns:a16="http://schemas.microsoft.com/office/drawing/2014/main" id="{3552FFB8-DE86-4C50-BA25-53813C01D0AE}"/>
              </a:ext>
            </a:extLst>
          </p:cNvPr>
          <p:cNvCxnSpPr>
            <a:cxnSpLocks/>
            <a:stCxn id="6" idx="2"/>
            <a:endCxn id="29" idx="0"/>
          </p:cNvCxnSpPr>
          <p:nvPr/>
        </p:nvCxnSpPr>
        <p:spPr>
          <a:xfrm flipH="1">
            <a:off x="1385751" y="3897844"/>
            <a:ext cx="2393" cy="390578"/>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3336538-627D-4922-AE44-F91CDC37A1D3}"/>
              </a:ext>
            </a:extLst>
          </p:cNvPr>
          <p:cNvSpPr/>
          <p:nvPr/>
        </p:nvSpPr>
        <p:spPr>
          <a:xfrm>
            <a:off x="4768516" y="3457442"/>
            <a:ext cx="1175177" cy="43461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NewCo</a:t>
            </a:r>
            <a:endParaRPr lang="en-US" sz="1200" dirty="0"/>
          </a:p>
        </p:txBody>
      </p:sp>
      <p:sp>
        <p:nvSpPr>
          <p:cNvPr id="52" name="Oval 51">
            <a:extLst>
              <a:ext uri="{FF2B5EF4-FFF2-40B4-BE49-F238E27FC236}">
                <a16:creationId xmlns:a16="http://schemas.microsoft.com/office/drawing/2014/main" id="{33494826-87B3-4B0D-B958-27685A038A4E}"/>
              </a:ext>
            </a:extLst>
          </p:cNvPr>
          <p:cNvSpPr/>
          <p:nvPr/>
        </p:nvSpPr>
        <p:spPr>
          <a:xfrm>
            <a:off x="5564930" y="2638629"/>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54" name="Oval 53">
            <a:extLst>
              <a:ext uri="{FF2B5EF4-FFF2-40B4-BE49-F238E27FC236}">
                <a16:creationId xmlns:a16="http://schemas.microsoft.com/office/drawing/2014/main" id="{F33B947E-C399-4B60-A7C5-ED3D46458387}"/>
              </a:ext>
            </a:extLst>
          </p:cNvPr>
          <p:cNvSpPr/>
          <p:nvPr/>
        </p:nvSpPr>
        <p:spPr>
          <a:xfrm>
            <a:off x="4123852" y="2634773"/>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55" name="Rectangle 54">
            <a:extLst>
              <a:ext uri="{FF2B5EF4-FFF2-40B4-BE49-F238E27FC236}">
                <a16:creationId xmlns:a16="http://schemas.microsoft.com/office/drawing/2014/main" id="{4E7A7B56-2FDA-4393-A837-1C8CDD86B2F6}"/>
              </a:ext>
            </a:extLst>
          </p:cNvPr>
          <p:cNvSpPr/>
          <p:nvPr/>
        </p:nvSpPr>
        <p:spPr>
          <a:xfrm>
            <a:off x="4861948" y="4311944"/>
            <a:ext cx="988313" cy="5684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6"/>
                </a:solidFill>
              </a:rPr>
              <a:t>50% of LKE Receivable</a:t>
            </a:r>
          </a:p>
        </p:txBody>
      </p:sp>
      <p:sp>
        <p:nvSpPr>
          <p:cNvPr id="56" name="TextBox 55">
            <a:extLst>
              <a:ext uri="{FF2B5EF4-FFF2-40B4-BE49-F238E27FC236}">
                <a16:creationId xmlns:a16="http://schemas.microsoft.com/office/drawing/2014/main" id="{E7334436-ADF3-4A1C-89D9-03E106A4E1B9}"/>
              </a:ext>
            </a:extLst>
          </p:cNvPr>
          <p:cNvSpPr txBox="1"/>
          <p:nvPr/>
        </p:nvSpPr>
        <p:spPr>
          <a:xfrm>
            <a:off x="6154573" y="3116502"/>
            <a:ext cx="634048" cy="242374"/>
          </a:xfrm>
          <a:prstGeom prst="rect">
            <a:avLst/>
          </a:prstGeom>
          <a:noFill/>
        </p:spPr>
        <p:txBody>
          <a:bodyPr wrap="square" rtlCol="0">
            <a:spAutoFit/>
          </a:bodyPr>
          <a:lstStyle/>
          <a:p>
            <a:r>
              <a:rPr lang="en-US" sz="975" dirty="0"/>
              <a:t>2%</a:t>
            </a:r>
          </a:p>
        </p:txBody>
      </p:sp>
      <p:cxnSp>
        <p:nvCxnSpPr>
          <p:cNvPr id="57" name="Straight Connector 56">
            <a:extLst>
              <a:ext uri="{FF2B5EF4-FFF2-40B4-BE49-F238E27FC236}">
                <a16:creationId xmlns:a16="http://schemas.microsoft.com/office/drawing/2014/main" id="{3B1BAD35-8B80-4BFE-84E2-3A460E0349C1}"/>
              </a:ext>
            </a:extLst>
          </p:cNvPr>
          <p:cNvCxnSpPr>
            <a:cxnSpLocks/>
            <a:stCxn id="51" idx="2"/>
            <a:endCxn id="55" idx="0"/>
          </p:cNvCxnSpPr>
          <p:nvPr/>
        </p:nvCxnSpPr>
        <p:spPr>
          <a:xfrm flipH="1">
            <a:off x="5356104" y="3892058"/>
            <a:ext cx="1" cy="419886"/>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7EF2BF4-5DB8-46A9-B1A4-51F30F2824AE}"/>
              </a:ext>
            </a:extLst>
          </p:cNvPr>
          <p:cNvSpPr txBox="1"/>
          <p:nvPr/>
        </p:nvSpPr>
        <p:spPr>
          <a:xfrm>
            <a:off x="3619690" y="4045456"/>
            <a:ext cx="726015" cy="392415"/>
          </a:xfrm>
          <a:prstGeom prst="rect">
            <a:avLst/>
          </a:prstGeom>
          <a:noFill/>
        </p:spPr>
        <p:txBody>
          <a:bodyPr wrap="square" rtlCol="0">
            <a:spAutoFit/>
          </a:bodyPr>
          <a:lstStyle/>
          <a:p>
            <a:r>
              <a:rPr lang="en-US" sz="975" b="1" dirty="0"/>
              <a:t>45-Day ID Notice</a:t>
            </a:r>
          </a:p>
        </p:txBody>
      </p:sp>
      <p:sp>
        <p:nvSpPr>
          <p:cNvPr id="89" name="Rectangle 88">
            <a:extLst>
              <a:ext uri="{FF2B5EF4-FFF2-40B4-BE49-F238E27FC236}">
                <a16:creationId xmlns:a16="http://schemas.microsoft.com/office/drawing/2014/main" id="{F17C9F41-BFD2-45BF-9D28-5195E6797181}"/>
              </a:ext>
            </a:extLst>
          </p:cNvPr>
          <p:cNvSpPr/>
          <p:nvPr/>
        </p:nvSpPr>
        <p:spPr>
          <a:xfrm>
            <a:off x="7179797" y="2749438"/>
            <a:ext cx="1800859" cy="2585323"/>
          </a:xfrm>
          <a:prstGeom prst="rect">
            <a:avLst/>
          </a:prstGeom>
        </p:spPr>
        <p:txBody>
          <a:bodyPr wrap="square">
            <a:spAutoFit/>
          </a:bodyPr>
          <a:lstStyle/>
          <a:p>
            <a:r>
              <a:rPr lang="en-US" altLang="en-US" sz="900" b="1" u="sng" dirty="0">
                <a:cs typeface="Arial" panose="020B0604020202020204" pitchFamily="34" charset="0"/>
              </a:rPr>
              <a:t>Note Regarding the Spin-Off</a:t>
            </a:r>
            <a:r>
              <a:rPr lang="en-US" altLang="en-US" sz="900" dirty="0">
                <a:cs typeface="Arial" panose="020B0604020202020204" pitchFamily="34" charset="0"/>
              </a:rPr>
              <a:t>:</a:t>
            </a:r>
          </a:p>
          <a:p>
            <a:r>
              <a:rPr lang="en-US" altLang="en-US" sz="900" dirty="0">
                <a:cs typeface="Arial" panose="020B0604020202020204" pitchFamily="34" charset="0"/>
              </a:rPr>
              <a:t>The distributions of the minority interests in both </a:t>
            </a:r>
            <a:r>
              <a:rPr lang="en-US" altLang="en-US" sz="900" dirty="0" err="1">
                <a:cs typeface="Arial" panose="020B0604020202020204" pitchFamily="34" charset="0"/>
              </a:rPr>
              <a:t>OldCo</a:t>
            </a:r>
            <a:r>
              <a:rPr lang="en-US" altLang="en-US" sz="900" dirty="0">
                <a:cs typeface="Arial" panose="020B0604020202020204" pitchFamily="34" charset="0"/>
              </a:rPr>
              <a:t> and </a:t>
            </a:r>
            <a:r>
              <a:rPr lang="en-US" altLang="en-US" sz="900" dirty="0" err="1">
                <a:cs typeface="Arial" panose="020B0604020202020204" pitchFamily="34" charset="0"/>
              </a:rPr>
              <a:t>NewCo</a:t>
            </a:r>
            <a:r>
              <a:rPr lang="en-US" altLang="en-US" sz="900" dirty="0">
                <a:cs typeface="Arial" panose="020B0604020202020204" pitchFamily="34" charset="0"/>
              </a:rPr>
              <a:t> ensure that </a:t>
            </a:r>
            <a:r>
              <a:rPr lang="en-US" altLang="en-US" sz="900" dirty="0" err="1">
                <a:cs typeface="Arial" panose="020B0604020202020204" pitchFamily="34" charset="0"/>
              </a:rPr>
              <a:t>NewCo</a:t>
            </a:r>
            <a:r>
              <a:rPr lang="en-US" altLang="en-US" sz="900" dirty="0">
                <a:cs typeface="Arial" panose="020B0604020202020204" pitchFamily="34" charset="0"/>
              </a:rPr>
              <a:t> is treated for federal income tax purposes as a continuation of </a:t>
            </a:r>
            <a:r>
              <a:rPr lang="en-US" altLang="en-US" sz="900" dirty="0" err="1">
                <a:cs typeface="Arial" panose="020B0604020202020204" pitchFamily="34" charset="0"/>
              </a:rPr>
              <a:t>OldCo</a:t>
            </a:r>
            <a:r>
              <a:rPr lang="en-US" altLang="en-US" sz="900" dirty="0">
                <a:cs typeface="Arial" panose="020B0604020202020204" pitchFamily="34" charset="0"/>
              </a:rPr>
              <a:t> for purposes of satisfying the “same taxpayer” requirement of IRC §1031. </a:t>
            </a:r>
            <a:r>
              <a:rPr lang="en-US" altLang="en-US" sz="900" u="sng" dirty="0">
                <a:cs typeface="Arial" panose="020B0604020202020204" pitchFamily="34" charset="0"/>
              </a:rPr>
              <a:t>See</a:t>
            </a:r>
            <a:r>
              <a:rPr lang="en-US" altLang="en-US" sz="900" dirty="0">
                <a:cs typeface="Arial" panose="020B0604020202020204" pitchFamily="34" charset="0"/>
              </a:rPr>
              <a:t> Treas. Regs. §</a:t>
            </a:r>
            <a:r>
              <a:rPr lang="en-US" sz="900" dirty="0">
                <a:cs typeface="Arial" panose="020B0604020202020204" pitchFamily="34" charset="0"/>
              </a:rPr>
              <a:t>1.708-1(d)(3)(</a:t>
            </a:r>
            <a:r>
              <a:rPr lang="en-US" sz="900" dirty="0" err="1">
                <a:cs typeface="Arial" panose="020B0604020202020204" pitchFamily="34" charset="0"/>
              </a:rPr>
              <a:t>i</a:t>
            </a:r>
            <a:r>
              <a:rPr lang="en-US" sz="900" dirty="0">
                <a:cs typeface="Arial" panose="020B0604020202020204" pitchFamily="34" charset="0"/>
              </a:rPr>
              <a:t>)(A) </a:t>
            </a:r>
            <a:r>
              <a:rPr lang="en-US" altLang="en-US" sz="900" dirty="0">
                <a:cs typeface="Arial" panose="020B0604020202020204" pitchFamily="34" charset="0"/>
              </a:rPr>
              <a:t>(partnership continuation rules); </a:t>
            </a:r>
            <a:r>
              <a:rPr lang="en-US" altLang="en-US" sz="900" u="sng" dirty="0">
                <a:cs typeface="Arial" panose="020B0604020202020204" pitchFamily="34" charset="0"/>
              </a:rPr>
              <a:t>see also</a:t>
            </a:r>
            <a:r>
              <a:rPr lang="en-US" altLang="en-US" sz="900" dirty="0">
                <a:cs typeface="Arial" panose="020B0604020202020204" pitchFamily="34" charset="0"/>
              </a:rPr>
              <a:t> PLR 200921009. In addition, no gain or loss should be recognized by any of the members in connection with the spin-off. </a:t>
            </a:r>
            <a:r>
              <a:rPr lang="en-US" altLang="en-US" sz="900" u="sng" dirty="0">
                <a:cs typeface="Arial" panose="020B0604020202020204" pitchFamily="34" charset="0"/>
              </a:rPr>
              <a:t>See</a:t>
            </a:r>
            <a:r>
              <a:rPr lang="en-US" altLang="en-US" sz="900" dirty="0">
                <a:cs typeface="Arial" panose="020B0604020202020204" pitchFamily="34" charset="0"/>
              </a:rPr>
              <a:t> IRC §§ 731(a); 721(a).</a:t>
            </a:r>
          </a:p>
        </p:txBody>
      </p:sp>
      <p:sp>
        <p:nvSpPr>
          <p:cNvPr id="92" name="TextBox 91">
            <a:extLst>
              <a:ext uri="{FF2B5EF4-FFF2-40B4-BE49-F238E27FC236}">
                <a16:creationId xmlns:a16="http://schemas.microsoft.com/office/drawing/2014/main" id="{69D78784-9EE7-4AA2-BCE4-639FD0C7EB47}"/>
              </a:ext>
            </a:extLst>
          </p:cNvPr>
          <p:cNvSpPr txBox="1"/>
          <p:nvPr/>
        </p:nvSpPr>
        <p:spPr>
          <a:xfrm>
            <a:off x="4297466" y="3110038"/>
            <a:ext cx="634048" cy="242374"/>
          </a:xfrm>
          <a:prstGeom prst="rect">
            <a:avLst/>
          </a:prstGeom>
          <a:noFill/>
        </p:spPr>
        <p:txBody>
          <a:bodyPr wrap="square" rtlCol="0">
            <a:spAutoFit/>
          </a:bodyPr>
          <a:lstStyle/>
          <a:p>
            <a:r>
              <a:rPr lang="en-US" sz="975" dirty="0"/>
              <a:t>98%</a:t>
            </a:r>
          </a:p>
        </p:txBody>
      </p:sp>
      <p:sp>
        <p:nvSpPr>
          <p:cNvPr id="98" name="TextBox 97">
            <a:extLst>
              <a:ext uri="{FF2B5EF4-FFF2-40B4-BE49-F238E27FC236}">
                <a16:creationId xmlns:a16="http://schemas.microsoft.com/office/drawing/2014/main" id="{12B6890D-B028-4784-B96A-3C265C194BFC}"/>
              </a:ext>
            </a:extLst>
          </p:cNvPr>
          <p:cNvSpPr txBox="1"/>
          <p:nvPr/>
        </p:nvSpPr>
        <p:spPr>
          <a:xfrm>
            <a:off x="2446318" y="4045456"/>
            <a:ext cx="726015" cy="392415"/>
          </a:xfrm>
          <a:prstGeom prst="rect">
            <a:avLst/>
          </a:prstGeom>
          <a:noFill/>
        </p:spPr>
        <p:txBody>
          <a:bodyPr wrap="square" rtlCol="0">
            <a:spAutoFit/>
          </a:bodyPr>
          <a:lstStyle/>
          <a:p>
            <a:r>
              <a:rPr lang="en-US" sz="975" b="1" dirty="0"/>
              <a:t>45-Day ID Notice</a:t>
            </a:r>
          </a:p>
        </p:txBody>
      </p:sp>
      <p:cxnSp>
        <p:nvCxnSpPr>
          <p:cNvPr id="16" name="Straight Connector 15">
            <a:extLst>
              <a:ext uri="{FF2B5EF4-FFF2-40B4-BE49-F238E27FC236}">
                <a16:creationId xmlns:a16="http://schemas.microsoft.com/office/drawing/2014/main" id="{6FE4AE80-8B48-410B-8804-2CB81625CD46}"/>
              </a:ext>
            </a:extLst>
          </p:cNvPr>
          <p:cNvCxnSpPr/>
          <p:nvPr/>
        </p:nvCxnSpPr>
        <p:spPr>
          <a:xfrm>
            <a:off x="2109361" y="3674750"/>
            <a:ext cx="26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D312F5-670E-4B50-84A6-4278E8642C4A}"/>
              </a:ext>
            </a:extLst>
          </p:cNvPr>
          <p:cNvCxnSpPr/>
          <p:nvPr/>
        </p:nvCxnSpPr>
        <p:spPr>
          <a:xfrm>
            <a:off x="2375314" y="3674749"/>
            <a:ext cx="0" cy="1745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0E82FD3-00CF-4549-A393-A70BA41DC1B3}"/>
              </a:ext>
            </a:extLst>
          </p:cNvPr>
          <p:cNvCxnSpPr/>
          <p:nvPr/>
        </p:nvCxnSpPr>
        <p:spPr>
          <a:xfrm>
            <a:off x="4368934" y="3671886"/>
            <a:ext cx="26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384F386-9582-4AC5-9D95-F03BF0FF7FA7}"/>
              </a:ext>
            </a:extLst>
          </p:cNvPr>
          <p:cNvCxnSpPr/>
          <p:nvPr/>
        </p:nvCxnSpPr>
        <p:spPr>
          <a:xfrm>
            <a:off x="4368934" y="3671886"/>
            <a:ext cx="0" cy="1745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DD0EDC-DEF5-4F4D-B0B4-E5535B38999B}"/>
              </a:ext>
            </a:extLst>
          </p:cNvPr>
          <p:cNvCxnSpPr/>
          <p:nvPr/>
        </p:nvCxnSpPr>
        <p:spPr>
          <a:xfrm flipH="1">
            <a:off x="4037060" y="5417825"/>
            <a:ext cx="331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39FB04A-B34A-40CC-B9A0-5F81B5EF289E}"/>
              </a:ext>
            </a:extLst>
          </p:cNvPr>
          <p:cNvCxnSpPr>
            <a:cxnSpLocks/>
          </p:cNvCxnSpPr>
          <p:nvPr/>
        </p:nvCxnSpPr>
        <p:spPr>
          <a:xfrm>
            <a:off x="2375314" y="5417825"/>
            <a:ext cx="33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Left Brace 33">
            <a:extLst>
              <a:ext uri="{FF2B5EF4-FFF2-40B4-BE49-F238E27FC236}">
                <a16:creationId xmlns:a16="http://schemas.microsoft.com/office/drawing/2014/main" id="{B8EF7B5F-70A8-428F-9331-7523D46F3D1D}"/>
              </a:ext>
            </a:extLst>
          </p:cNvPr>
          <p:cNvSpPr/>
          <p:nvPr/>
        </p:nvSpPr>
        <p:spPr>
          <a:xfrm rot="16200000">
            <a:off x="5199394" y="2568647"/>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3920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C8F24-8736-4584-B666-6312C21CEC28}"/>
              </a:ext>
            </a:extLst>
          </p:cNvPr>
          <p:cNvSpPr txBox="1"/>
          <p:nvPr/>
        </p:nvSpPr>
        <p:spPr>
          <a:xfrm>
            <a:off x="177435" y="1627591"/>
            <a:ext cx="8678293" cy="830997"/>
          </a:xfrm>
          <a:prstGeom prst="rect">
            <a:avLst/>
          </a:prstGeom>
          <a:noFill/>
        </p:spPr>
        <p:txBody>
          <a:bodyPr wrap="square" rtlCol="0">
            <a:spAutoFit/>
          </a:bodyPr>
          <a:lstStyle/>
          <a:p>
            <a:pPr algn="just">
              <a:defRPr/>
            </a:pPr>
            <a:r>
              <a:rPr lang="en-US" sz="1200" b="1" dirty="0"/>
              <a:t>Within 180 days after disposing of the Relinquished Property</a:t>
            </a:r>
            <a:r>
              <a:rPr lang="en-US" sz="1200" dirty="0"/>
              <a:t>, each of </a:t>
            </a:r>
            <a:r>
              <a:rPr lang="en-US" sz="1200" dirty="0" err="1"/>
              <a:t>OldCo</a:t>
            </a:r>
            <a:r>
              <a:rPr lang="en-US" sz="1200" dirty="0"/>
              <a:t> and </a:t>
            </a:r>
            <a:r>
              <a:rPr lang="en-US" sz="1200" dirty="0" err="1"/>
              <a:t>NewCo</a:t>
            </a:r>
            <a:r>
              <a:rPr lang="en-US" sz="1200" dirty="0"/>
              <a:t> must use its respective share of the net cash proceeds from the sale of the Relinquished Property to acquire one or more replacement properties. The “division without divorce” arrangement shown below must remain in place for at least one year after the final replacement property is acquired. </a:t>
            </a:r>
          </a:p>
        </p:txBody>
      </p:sp>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b="1" u="sng" dirty="0"/>
              <a:t>Step 7</a:t>
            </a:r>
            <a:r>
              <a:rPr lang="en-US" b="1" dirty="0"/>
              <a:t>: Completion of Exchange; End State of Continuing Partnerships.</a:t>
            </a:r>
            <a:endParaRPr lang="en-US" dirty="0"/>
          </a:p>
          <a:p>
            <a:endParaRPr lang="en-US" dirty="0"/>
          </a:p>
        </p:txBody>
      </p:sp>
      <p:sp>
        <p:nvSpPr>
          <p:cNvPr id="6" name="Rectangle 5">
            <a:extLst>
              <a:ext uri="{FF2B5EF4-FFF2-40B4-BE49-F238E27FC236}">
                <a16:creationId xmlns:a16="http://schemas.microsoft.com/office/drawing/2014/main" id="{1154D172-4157-4AC6-A793-4E2FC7B73828}"/>
              </a:ext>
            </a:extLst>
          </p:cNvPr>
          <p:cNvSpPr/>
          <p:nvPr/>
        </p:nvSpPr>
        <p:spPr>
          <a:xfrm>
            <a:off x="1030621" y="3804526"/>
            <a:ext cx="1175177" cy="62263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OldCo</a:t>
            </a:r>
            <a:endParaRPr lang="en-US" sz="1200" dirty="0"/>
          </a:p>
        </p:txBody>
      </p:sp>
      <p:sp>
        <p:nvSpPr>
          <p:cNvPr id="18" name="Oval 17">
            <a:extLst>
              <a:ext uri="{FF2B5EF4-FFF2-40B4-BE49-F238E27FC236}">
                <a16:creationId xmlns:a16="http://schemas.microsoft.com/office/drawing/2014/main" id="{AE530EF1-2FDF-4684-9FBB-47741359A9F7}"/>
              </a:ext>
            </a:extLst>
          </p:cNvPr>
          <p:cNvSpPr/>
          <p:nvPr/>
        </p:nvSpPr>
        <p:spPr>
          <a:xfrm>
            <a:off x="416566" y="2936031"/>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33" name="TextBox 32">
            <a:extLst>
              <a:ext uri="{FF2B5EF4-FFF2-40B4-BE49-F238E27FC236}">
                <a16:creationId xmlns:a16="http://schemas.microsoft.com/office/drawing/2014/main" id="{B31044AD-BC98-4FED-9627-8B2D0E3019B3}"/>
              </a:ext>
            </a:extLst>
          </p:cNvPr>
          <p:cNvSpPr txBox="1"/>
          <p:nvPr/>
        </p:nvSpPr>
        <p:spPr>
          <a:xfrm>
            <a:off x="260880" y="3433696"/>
            <a:ext cx="634048" cy="242374"/>
          </a:xfrm>
          <a:prstGeom prst="rect">
            <a:avLst/>
          </a:prstGeom>
          <a:noFill/>
        </p:spPr>
        <p:txBody>
          <a:bodyPr wrap="square" rtlCol="0">
            <a:spAutoFit/>
          </a:bodyPr>
          <a:lstStyle/>
          <a:p>
            <a:pPr algn="r"/>
            <a:r>
              <a:rPr lang="en-US" sz="975" dirty="0"/>
              <a:t>98%</a:t>
            </a:r>
          </a:p>
        </p:txBody>
      </p:sp>
      <p:sp>
        <p:nvSpPr>
          <p:cNvPr id="2" name="Left Brace 1">
            <a:extLst>
              <a:ext uri="{FF2B5EF4-FFF2-40B4-BE49-F238E27FC236}">
                <a16:creationId xmlns:a16="http://schemas.microsoft.com/office/drawing/2014/main" id="{3710C827-7D5D-435F-959B-6F295C93964F}"/>
              </a:ext>
            </a:extLst>
          </p:cNvPr>
          <p:cNvSpPr/>
          <p:nvPr/>
        </p:nvSpPr>
        <p:spPr>
          <a:xfrm rot="16200000">
            <a:off x="1444848" y="2875291"/>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E88DC4F7-51D7-404F-A3BE-D04F5A15FFE7}"/>
              </a:ext>
            </a:extLst>
          </p:cNvPr>
          <p:cNvSpPr/>
          <p:nvPr/>
        </p:nvSpPr>
        <p:spPr>
          <a:xfrm>
            <a:off x="1811741" y="2953875"/>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30" name="TextBox 29">
            <a:extLst>
              <a:ext uri="{FF2B5EF4-FFF2-40B4-BE49-F238E27FC236}">
                <a16:creationId xmlns:a16="http://schemas.microsoft.com/office/drawing/2014/main" id="{DB01F3AD-3685-41DD-B381-9C32FDAA179F}"/>
              </a:ext>
            </a:extLst>
          </p:cNvPr>
          <p:cNvSpPr txBox="1"/>
          <p:nvPr/>
        </p:nvSpPr>
        <p:spPr>
          <a:xfrm>
            <a:off x="2357768" y="3431748"/>
            <a:ext cx="634048" cy="242374"/>
          </a:xfrm>
          <a:prstGeom prst="rect">
            <a:avLst/>
          </a:prstGeom>
          <a:noFill/>
        </p:spPr>
        <p:txBody>
          <a:bodyPr wrap="square" rtlCol="0">
            <a:spAutoFit/>
          </a:bodyPr>
          <a:lstStyle/>
          <a:p>
            <a:r>
              <a:rPr lang="en-US" sz="975" dirty="0"/>
              <a:t>2%</a:t>
            </a:r>
          </a:p>
        </p:txBody>
      </p:sp>
      <p:sp>
        <p:nvSpPr>
          <p:cNvPr id="36" name="Rectangle 35">
            <a:extLst>
              <a:ext uri="{FF2B5EF4-FFF2-40B4-BE49-F238E27FC236}">
                <a16:creationId xmlns:a16="http://schemas.microsoft.com/office/drawing/2014/main" id="{54E76203-F05E-4E81-9AF5-F02C5A9C7365}"/>
              </a:ext>
            </a:extLst>
          </p:cNvPr>
          <p:cNvSpPr/>
          <p:nvPr/>
        </p:nvSpPr>
        <p:spPr>
          <a:xfrm>
            <a:off x="4388220" y="3813127"/>
            <a:ext cx="1175177" cy="62263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NewCo</a:t>
            </a:r>
            <a:endParaRPr lang="en-US" sz="1200" dirty="0"/>
          </a:p>
        </p:txBody>
      </p:sp>
      <p:sp>
        <p:nvSpPr>
          <p:cNvPr id="44" name="Oval 43">
            <a:extLst>
              <a:ext uri="{FF2B5EF4-FFF2-40B4-BE49-F238E27FC236}">
                <a16:creationId xmlns:a16="http://schemas.microsoft.com/office/drawing/2014/main" id="{5098DF6D-B7A9-4938-A6EA-0086F1814F81}"/>
              </a:ext>
            </a:extLst>
          </p:cNvPr>
          <p:cNvSpPr/>
          <p:nvPr/>
        </p:nvSpPr>
        <p:spPr>
          <a:xfrm>
            <a:off x="5162274" y="2986133"/>
            <a:ext cx="1055372" cy="4778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1</a:t>
            </a:r>
          </a:p>
        </p:txBody>
      </p:sp>
      <p:sp>
        <p:nvSpPr>
          <p:cNvPr id="47" name="Oval 46">
            <a:extLst>
              <a:ext uri="{FF2B5EF4-FFF2-40B4-BE49-F238E27FC236}">
                <a16:creationId xmlns:a16="http://schemas.microsoft.com/office/drawing/2014/main" id="{4AE9E5CD-7939-48DD-BF4E-60166572258D}"/>
              </a:ext>
            </a:extLst>
          </p:cNvPr>
          <p:cNvSpPr/>
          <p:nvPr/>
        </p:nvSpPr>
        <p:spPr>
          <a:xfrm>
            <a:off x="3723372" y="2994387"/>
            <a:ext cx="1055372" cy="47787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Partner 2</a:t>
            </a:r>
          </a:p>
        </p:txBody>
      </p:sp>
      <p:sp>
        <p:nvSpPr>
          <p:cNvPr id="49" name="TextBox 48">
            <a:extLst>
              <a:ext uri="{FF2B5EF4-FFF2-40B4-BE49-F238E27FC236}">
                <a16:creationId xmlns:a16="http://schemas.microsoft.com/office/drawing/2014/main" id="{F611E0BA-E2F1-4D6E-BC51-774A45E08D4F}"/>
              </a:ext>
            </a:extLst>
          </p:cNvPr>
          <p:cNvSpPr txBox="1"/>
          <p:nvPr/>
        </p:nvSpPr>
        <p:spPr>
          <a:xfrm>
            <a:off x="5759999" y="3464006"/>
            <a:ext cx="634048" cy="242374"/>
          </a:xfrm>
          <a:prstGeom prst="rect">
            <a:avLst/>
          </a:prstGeom>
          <a:noFill/>
        </p:spPr>
        <p:txBody>
          <a:bodyPr wrap="square" rtlCol="0">
            <a:spAutoFit/>
          </a:bodyPr>
          <a:lstStyle/>
          <a:p>
            <a:r>
              <a:rPr lang="en-US" sz="975" dirty="0"/>
              <a:t>2%</a:t>
            </a:r>
          </a:p>
        </p:txBody>
      </p:sp>
      <p:sp>
        <p:nvSpPr>
          <p:cNvPr id="93" name="TextBox 92">
            <a:extLst>
              <a:ext uri="{FF2B5EF4-FFF2-40B4-BE49-F238E27FC236}">
                <a16:creationId xmlns:a16="http://schemas.microsoft.com/office/drawing/2014/main" id="{8478F64E-9E54-4C5B-A285-802218FC6970}"/>
              </a:ext>
            </a:extLst>
          </p:cNvPr>
          <p:cNvSpPr txBox="1"/>
          <p:nvPr/>
        </p:nvSpPr>
        <p:spPr>
          <a:xfrm>
            <a:off x="3842568" y="3456699"/>
            <a:ext cx="634048" cy="242374"/>
          </a:xfrm>
          <a:prstGeom prst="rect">
            <a:avLst/>
          </a:prstGeom>
          <a:noFill/>
        </p:spPr>
        <p:txBody>
          <a:bodyPr wrap="square" rtlCol="0">
            <a:spAutoFit/>
          </a:bodyPr>
          <a:lstStyle/>
          <a:p>
            <a:r>
              <a:rPr lang="en-US" sz="975" dirty="0"/>
              <a:t>98%</a:t>
            </a:r>
          </a:p>
        </p:txBody>
      </p:sp>
      <p:sp>
        <p:nvSpPr>
          <p:cNvPr id="3" name="Oval 2">
            <a:extLst>
              <a:ext uri="{FF2B5EF4-FFF2-40B4-BE49-F238E27FC236}">
                <a16:creationId xmlns:a16="http://schemas.microsoft.com/office/drawing/2014/main" id="{43513480-283A-4C13-98D0-13240428DD0B}"/>
              </a:ext>
            </a:extLst>
          </p:cNvPr>
          <p:cNvSpPr/>
          <p:nvPr/>
        </p:nvSpPr>
        <p:spPr>
          <a:xfrm>
            <a:off x="894927" y="4862276"/>
            <a:ext cx="1494563" cy="6100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Replacement Properties/Cash Boot</a:t>
            </a:r>
          </a:p>
        </p:txBody>
      </p:sp>
      <p:cxnSp>
        <p:nvCxnSpPr>
          <p:cNvPr id="8" name="Straight Connector 7">
            <a:extLst>
              <a:ext uri="{FF2B5EF4-FFF2-40B4-BE49-F238E27FC236}">
                <a16:creationId xmlns:a16="http://schemas.microsoft.com/office/drawing/2014/main" id="{71167A2D-0602-402D-AC7F-557930FCE94C}"/>
              </a:ext>
            </a:extLst>
          </p:cNvPr>
          <p:cNvCxnSpPr>
            <a:cxnSpLocks/>
          </p:cNvCxnSpPr>
          <p:nvPr/>
        </p:nvCxnSpPr>
        <p:spPr>
          <a:xfrm>
            <a:off x="1632756" y="4437744"/>
            <a:ext cx="33454" cy="413949"/>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AA1F984-252B-4E53-BAA1-E70ADA9B57AB}"/>
              </a:ext>
            </a:extLst>
          </p:cNvPr>
          <p:cNvSpPr/>
          <p:nvPr/>
        </p:nvSpPr>
        <p:spPr>
          <a:xfrm>
            <a:off x="4222314" y="4849710"/>
            <a:ext cx="1537685" cy="62263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Replacement Properties/Cash Boot</a:t>
            </a:r>
          </a:p>
        </p:txBody>
      </p:sp>
      <p:cxnSp>
        <p:nvCxnSpPr>
          <p:cNvPr id="11" name="Straight Connector 10">
            <a:extLst>
              <a:ext uri="{FF2B5EF4-FFF2-40B4-BE49-F238E27FC236}">
                <a16:creationId xmlns:a16="http://schemas.microsoft.com/office/drawing/2014/main" id="{AD4B42D9-26EF-4897-ACBC-50F8948401BE}"/>
              </a:ext>
            </a:extLst>
          </p:cNvPr>
          <p:cNvCxnSpPr>
            <a:cxnSpLocks/>
            <a:stCxn id="36" idx="2"/>
            <a:endCxn id="46" idx="0"/>
          </p:cNvCxnSpPr>
          <p:nvPr/>
        </p:nvCxnSpPr>
        <p:spPr>
          <a:xfrm>
            <a:off x="4975809" y="4435761"/>
            <a:ext cx="15348" cy="413949"/>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36A8F39-72DC-483A-A323-6ACE819603B6}"/>
              </a:ext>
            </a:extLst>
          </p:cNvPr>
          <p:cNvSpPr txBox="1"/>
          <p:nvPr/>
        </p:nvSpPr>
        <p:spPr>
          <a:xfrm flipH="1">
            <a:off x="6843262" y="2772994"/>
            <a:ext cx="2025890" cy="2308324"/>
          </a:xfrm>
          <a:prstGeom prst="rect">
            <a:avLst/>
          </a:prstGeom>
          <a:noFill/>
        </p:spPr>
        <p:txBody>
          <a:bodyPr wrap="square" rtlCol="0">
            <a:spAutoFit/>
          </a:bodyPr>
          <a:lstStyle/>
          <a:p>
            <a:pPr algn="just"/>
            <a:r>
              <a:rPr lang="en-US" sz="900" b="1" u="sng" dirty="0"/>
              <a:t>Note Regarding Replacement of Debt</a:t>
            </a:r>
          </a:p>
          <a:p>
            <a:pPr algn="just"/>
            <a:r>
              <a:rPr lang="en-US" sz="900" dirty="0"/>
              <a:t>Each of </a:t>
            </a:r>
            <a:r>
              <a:rPr lang="en-US" sz="900" dirty="0" err="1"/>
              <a:t>OldCo</a:t>
            </a:r>
            <a:r>
              <a:rPr lang="en-US" sz="900" dirty="0"/>
              <a:t> and </a:t>
            </a:r>
            <a:r>
              <a:rPr lang="en-US" sz="900" dirty="0" err="1"/>
              <a:t>NewCo</a:t>
            </a:r>
            <a:r>
              <a:rPr lang="en-US" sz="900" dirty="0"/>
              <a:t> must replace its share of any debt paid off at the closing of the sale of the Relinquished Property through either (i) new debt or (ii) equity invested in each’s respective replacement property(</a:t>
            </a:r>
            <a:r>
              <a:rPr lang="en-US" sz="900" dirty="0" err="1"/>
              <a:t>ies</a:t>
            </a:r>
            <a:r>
              <a:rPr lang="en-US" sz="900" dirty="0"/>
              <a:t>) to fully defer its share of the realized gain. If any entity fails to acquire replacement property, it will recognize its share of the gain in the year that the QI disburses the exchange funds from its respective exchange account or sub-account.</a:t>
            </a:r>
          </a:p>
        </p:txBody>
      </p:sp>
      <p:cxnSp>
        <p:nvCxnSpPr>
          <p:cNvPr id="9" name="Straight Connector 8">
            <a:extLst>
              <a:ext uri="{FF2B5EF4-FFF2-40B4-BE49-F238E27FC236}">
                <a16:creationId xmlns:a16="http://schemas.microsoft.com/office/drawing/2014/main" id="{199E5748-56CB-4ADB-8F49-9097F2E05809}"/>
              </a:ext>
            </a:extLst>
          </p:cNvPr>
          <p:cNvCxnSpPr>
            <a:cxnSpLocks/>
          </p:cNvCxnSpPr>
          <p:nvPr/>
        </p:nvCxnSpPr>
        <p:spPr>
          <a:xfrm>
            <a:off x="3279821" y="2742407"/>
            <a:ext cx="15001" cy="3093368"/>
          </a:xfrm>
          <a:prstGeom prst="line">
            <a:avLst/>
          </a:prstGeom>
        </p:spPr>
        <p:style>
          <a:lnRef idx="1">
            <a:schemeClr val="accent1"/>
          </a:lnRef>
          <a:fillRef idx="0">
            <a:schemeClr val="accent1"/>
          </a:fillRef>
          <a:effectRef idx="0">
            <a:schemeClr val="accent1"/>
          </a:effectRef>
          <a:fontRef idx="minor">
            <a:schemeClr val="tx1"/>
          </a:fontRef>
        </p:style>
      </p:cxnSp>
      <p:sp>
        <p:nvSpPr>
          <p:cNvPr id="25" name="Left Brace 24">
            <a:extLst>
              <a:ext uri="{FF2B5EF4-FFF2-40B4-BE49-F238E27FC236}">
                <a16:creationId xmlns:a16="http://schemas.microsoft.com/office/drawing/2014/main" id="{1814DFE7-7F09-498D-BD7B-799957D54062}"/>
              </a:ext>
            </a:extLst>
          </p:cNvPr>
          <p:cNvSpPr/>
          <p:nvPr/>
        </p:nvSpPr>
        <p:spPr>
          <a:xfrm rot="16200000">
            <a:off x="4798914" y="2916950"/>
            <a:ext cx="346724" cy="1442435"/>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3164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4448EB-3ADA-40F9-8B7F-72CD0D9AD8A6}"/>
              </a:ext>
            </a:extLst>
          </p:cNvPr>
          <p:cNvSpPr txBox="1"/>
          <p:nvPr/>
        </p:nvSpPr>
        <p:spPr>
          <a:xfrm>
            <a:off x="152400" y="1002724"/>
            <a:ext cx="8728364" cy="646331"/>
          </a:xfrm>
          <a:prstGeom prst="rect">
            <a:avLst/>
          </a:prstGeom>
          <a:noFill/>
          <a:ln w="15875">
            <a:solidFill>
              <a:schemeClr val="accent1">
                <a:shade val="50000"/>
              </a:schemeClr>
            </a:solidFill>
          </a:ln>
        </p:spPr>
        <p:txBody>
          <a:bodyPr wrap="square" rtlCol="0">
            <a:spAutoFit/>
          </a:bodyPr>
          <a:lstStyle/>
          <a:p>
            <a:r>
              <a:rPr lang="en-US" sz="2100" b="1" dirty="0"/>
              <a:t>Contact Information</a:t>
            </a:r>
          </a:p>
          <a:p>
            <a:endParaRPr lang="en-US" sz="1500" dirty="0"/>
          </a:p>
        </p:txBody>
      </p:sp>
      <p:sp>
        <p:nvSpPr>
          <p:cNvPr id="6" name="Content Placeholder 2">
            <a:extLst>
              <a:ext uri="{FF2B5EF4-FFF2-40B4-BE49-F238E27FC236}">
                <a16:creationId xmlns:a16="http://schemas.microsoft.com/office/drawing/2014/main" id="{435E1B9F-3D9D-43C2-A675-3F95A007CCFF}"/>
              </a:ext>
            </a:extLst>
          </p:cNvPr>
          <p:cNvSpPr>
            <a:spLocks noGrp="1"/>
          </p:cNvSpPr>
          <p:nvPr>
            <p:ph idx="1"/>
          </p:nvPr>
        </p:nvSpPr>
        <p:spPr>
          <a:xfrm>
            <a:off x="2617910" y="1799150"/>
            <a:ext cx="5899639" cy="3957614"/>
          </a:xfrm>
        </p:spPr>
        <p:txBody>
          <a:bodyPr>
            <a:normAutofit/>
          </a:bodyPr>
          <a:lstStyle/>
          <a:p>
            <a:pPr marL="0" indent="0" algn="just">
              <a:lnSpc>
                <a:spcPct val="110000"/>
              </a:lnSpc>
              <a:spcBef>
                <a:spcPts val="0"/>
              </a:spcBef>
              <a:buNone/>
            </a:pPr>
            <a:r>
              <a:rPr lang="en-US" b="1" dirty="0"/>
              <a:t>David Shechtman </a:t>
            </a:r>
          </a:p>
          <a:p>
            <a:pPr marL="0" indent="0" algn="just">
              <a:lnSpc>
                <a:spcPct val="110000"/>
              </a:lnSpc>
              <a:spcBef>
                <a:spcPts val="0"/>
              </a:spcBef>
              <a:buNone/>
            </a:pPr>
            <a:r>
              <a:rPr lang="en-US" sz="1800" dirty="0"/>
              <a:t>Shareholder</a:t>
            </a:r>
          </a:p>
          <a:p>
            <a:pPr marL="0" indent="0" algn="just">
              <a:lnSpc>
                <a:spcPct val="110000"/>
              </a:lnSpc>
              <a:spcBef>
                <a:spcPts val="0"/>
              </a:spcBef>
              <a:buNone/>
            </a:pPr>
            <a:r>
              <a:rPr lang="en-US" sz="1800" cap="all" dirty="0"/>
              <a:t>Flaster Greenberg P.C.</a:t>
            </a:r>
          </a:p>
          <a:p>
            <a:pPr marL="0" indent="0" algn="just">
              <a:lnSpc>
                <a:spcPct val="110000"/>
              </a:lnSpc>
              <a:spcBef>
                <a:spcPts val="0"/>
              </a:spcBef>
              <a:buNone/>
            </a:pPr>
            <a:r>
              <a:rPr lang="en-US" sz="1800" dirty="0">
                <a:hlinkClick r:id="rId2"/>
              </a:rPr>
              <a:t>David.Shechtman@flastergreenberg.com</a:t>
            </a:r>
            <a:r>
              <a:rPr lang="en-US" sz="1800" dirty="0"/>
              <a:t> </a:t>
            </a:r>
          </a:p>
          <a:p>
            <a:pPr marL="0" indent="0" algn="just">
              <a:lnSpc>
                <a:spcPct val="110000"/>
              </a:lnSpc>
              <a:spcBef>
                <a:spcPts val="0"/>
              </a:spcBef>
              <a:buNone/>
            </a:pPr>
            <a:endParaRPr lang="en-US" dirty="0"/>
          </a:p>
          <a:p>
            <a:pPr marL="0" indent="0" algn="just">
              <a:lnSpc>
                <a:spcPct val="110000"/>
              </a:lnSpc>
              <a:spcBef>
                <a:spcPts val="0"/>
              </a:spcBef>
              <a:buNone/>
            </a:pPr>
            <a:endParaRPr lang="en-US" dirty="0"/>
          </a:p>
          <a:p>
            <a:pPr marL="0" indent="0" algn="just">
              <a:lnSpc>
                <a:spcPct val="110000"/>
              </a:lnSpc>
              <a:spcBef>
                <a:spcPts val="0"/>
              </a:spcBef>
              <a:buNone/>
            </a:pPr>
            <a:endParaRPr lang="en-US" b="1" dirty="0"/>
          </a:p>
          <a:p>
            <a:pPr marL="0" indent="0" algn="just">
              <a:lnSpc>
                <a:spcPct val="110000"/>
              </a:lnSpc>
              <a:spcBef>
                <a:spcPts val="0"/>
              </a:spcBef>
              <a:buNone/>
            </a:pPr>
            <a:r>
              <a:rPr lang="en-US" b="1" dirty="0"/>
              <a:t>Matthew J. Meltzer</a:t>
            </a:r>
          </a:p>
          <a:p>
            <a:pPr marL="0" indent="0" algn="just">
              <a:lnSpc>
                <a:spcPct val="110000"/>
              </a:lnSpc>
              <a:spcBef>
                <a:spcPts val="0"/>
              </a:spcBef>
              <a:buNone/>
            </a:pPr>
            <a:r>
              <a:rPr lang="en-US" sz="1800" dirty="0"/>
              <a:t>Counsel</a:t>
            </a:r>
          </a:p>
          <a:p>
            <a:pPr marL="0" indent="0" algn="just">
              <a:lnSpc>
                <a:spcPct val="110000"/>
              </a:lnSpc>
              <a:spcBef>
                <a:spcPts val="0"/>
              </a:spcBef>
              <a:buNone/>
            </a:pPr>
            <a:r>
              <a:rPr lang="en-US" sz="1800" cap="all" dirty="0"/>
              <a:t>Flaster Greenberg P.C.</a:t>
            </a:r>
          </a:p>
          <a:p>
            <a:pPr marL="0" indent="0" algn="just">
              <a:lnSpc>
                <a:spcPct val="110000"/>
              </a:lnSpc>
              <a:spcBef>
                <a:spcPts val="0"/>
              </a:spcBef>
              <a:buNone/>
            </a:pPr>
            <a:r>
              <a:rPr lang="en-US" sz="1800" dirty="0">
                <a:hlinkClick r:id="rId3"/>
              </a:rPr>
              <a:t>Matthew.Meltzer@flastergreenberg.com</a:t>
            </a:r>
            <a:r>
              <a:rPr lang="en-US" sz="1800" dirty="0"/>
              <a:t> </a:t>
            </a:r>
          </a:p>
        </p:txBody>
      </p:sp>
      <p:sp>
        <p:nvSpPr>
          <p:cNvPr id="2" name="Slide Number Placeholder 1">
            <a:extLst>
              <a:ext uri="{FF2B5EF4-FFF2-40B4-BE49-F238E27FC236}">
                <a16:creationId xmlns:a16="http://schemas.microsoft.com/office/drawing/2014/main" id="{0F410490-E84C-4D17-B5A4-3F76C95CB8B1}"/>
              </a:ext>
            </a:extLst>
          </p:cNvPr>
          <p:cNvSpPr>
            <a:spLocks noGrp="1"/>
          </p:cNvSpPr>
          <p:nvPr>
            <p:ph type="sldNum" sz="quarter" idx="12"/>
          </p:nvPr>
        </p:nvSpPr>
        <p:spPr/>
        <p:txBody>
          <a:bodyPr/>
          <a:lstStyle/>
          <a:p>
            <a:fld id="{BC6A4A57-305F-487C-A90D-C3B0B35144FF}" type="slidenum">
              <a:rPr lang="en-US" smtClean="0"/>
              <a:t>53</a:t>
            </a:fld>
            <a:endParaRPr lang="en-US" dirty="0"/>
          </a:p>
        </p:txBody>
      </p:sp>
      <p:pic>
        <p:nvPicPr>
          <p:cNvPr id="1028" name="Picture 4">
            <a:extLst>
              <a:ext uri="{FF2B5EF4-FFF2-40B4-BE49-F238E27FC236}">
                <a16:creationId xmlns:a16="http://schemas.microsoft.com/office/drawing/2014/main" id="{3C2240BE-8E9C-4B16-A872-BED5DDFF4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880" y="1766873"/>
            <a:ext cx="1486244" cy="16694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
            <a:extLst>
              <a:ext uri="{FF2B5EF4-FFF2-40B4-BE49-F238E27FC236}">
                <a16:creationId xmlns:a16="http://schemas.microsoft.com/office/drawing/2014/main" id="{AE7CCB24-4686-4855-A070-8BCC39CACE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159" y="3810772"/>
            <a:ext cx="1383965" cy="194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70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bg1">
                <a:lumMod val="75000"/>
              </a:schemeClr>
            </a:outerShdw>
          </a:effectLst>
        </p:spPr>
        <p:txBody>
          <a:bodyPr>
            <a:normAutofit fontScale="90000"/>
          </a:bodyPr>
          <a:lstStyle/>
          <a:p>
            <a:r>
              <a:rPr lang="en-US" dirty="0"/>
              <a:t>The Code</a:t>
            </a:r>
            <a:br>
              <a:rPr lang="en-US" dirty="0"/>
            </a:br>
            <a:endParaRPr lang="en-US" dirty="0"/>
          </a:p>
        </p:txBody>
      </p:sp>
      <p:sp>
        <p:nvSpPr>
          <p:cNvPr id="3" name="Slide Number Placeholder 2"/>
          <p:cNvSpPr>
            <a:spLocks noGrp="1"/>
          </p:cNvSpPr>
          <p:nvPr>
            <p:ph type="sldNum" sz="quarter" idx="12"/>
          </p:nvPr>
        </p:nvSpPr>
        <p:spPr/>
        <p:txBody>
          <a:bodyPr/>
          <a:lstStyle/>
          <a:p>
            <a:pPr>
              <a:defRPr/>
            </a:pPr>
            <a:fld id="{F361E732-BA25-4F0E-B994-F1EF86B081A8}" type="slidenum">
              <a:rPr lang="en-US" smtClean="0"/>
              <a:pPr>
                <a:defRPr/>
              </a:pPr>
              <a:t>6</a:t>
            </a:fld>
            <a:endParaRPr lang="en-US" dirty="0"/>
          </a:p>
        </p:txBody>
      </p:sp>
      <p:pic>
        <p:nvPicPr>
          <p:cNvPr id="9" name="Content Placeholder 8"/>
          <p:cNvPicPr>
            <a:picLocks noGrp="1" noChangeAspect="1"/>
          </p:cNvPicPr>
          <p:nvPr>
            <p:ph idx="1"/>
          </p:nvPr>
        </p:nvPicPr>
        <p:blipFill>
          <a:blip r:embed="rId2"/>
          <a:stretch>
            <a:fillRect/>
          </a:stretch>
        </p:blipFill>
        <p:spPr>
          <a:xfrm>
            <a:off x="917266" y="1295400"/>
            <a:ext cx="747411" cy="747411"/>
          </a:xfrm>
          <a:prstGeom prst="rect">
            <a:avLst/>
          </a:prstGeom>
        </p:spPr>
      </p:pic>
      <p:sp>
        <p:nvSpPr>
          <p:cNvPr id="11" name="AutoShape 2" descr="Image result for quotation mark image">
            <a:hlinkClick r:id="rId3"/>
          </p:cNvPr>
          <p:cNvSpPr>
            <a:spLocks noChangeAspect="1" noChangeArrowheads="1"/>
          </p:cNvSpPr>
          <p:nvPr/>
        </p:nvSpPr>
        <p:spPr bwMode="auto">
          <a:xfrm>
            <a:off x="1688122" y="1419225"/>
            <a:ext cx="6307015" cy="41841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dirty="0">
                <a:cs typeface="Arial" panose="020B0604020202020204" pitchFamily="34" charset="0"/>
              </a:rPr>
              <a:t>No gain or loss shall be</a:t>
            </a:r>
            <a:r>
              <a:rPr lang="en-US" sz="2800" spc="-95" dirty="0">
                <a:cs typeface="Arial" panose="020B0604020202020204" pitchFamily="34" charset="0"/>
              </a:rPr>
              <a:t> </a:t>
            </a:r>
            <a:r>
              <a:rPr lang="en-US" sz="2800" spc="-10" dirty="0">
                <a:cs typeface="Arial" panose="020B0604020202020204" pitchFamily="34" charset="0"/>
              </a:rPr>
              <a:t>recognized </a:t>
            </a:r>
            <a:r>
              <a:rPr lang="en-US" sz="2800" dirty="0">
                <a:cs typeface="Arial" panose="020B0604020202020204" pitchFamily="34" charset="0"/>
              </a:rPr>
              <a:t>on the </a:t>
            </a:r>
            <a:r>
              <a:rPr lang="en-US" sz="2800" spc="5" dirty="0">
                <a:cs typeface="Arial" panose="020B0604020202020204" pitchFamily="34" charset="0"/>
              </a:rPr>
              <a:t>exchange </a:t>
            </a:r>
            <a:r>
              <a:rPr lang="en-US" sz="2800" dirty="0">
                <a:cs typeface="Arial" panose="020B0604020202020204" pitchFamily="34" charset="0"/>
              </a:rPr>
              <a:t>of </a:t>
            </a:r>
            <a:r>
              <a:rPr lang="en-US" sz="2800" dirty="0">
                <a:solidFill>
                  <a:srgbClr val="FF0000"/>
                </a:solidFill>
                <a:cs typeface="Arial" panose="020B0604020202020204" pitchFamily="34" charset="0"/>
              </a:rPr>
              <a:t>REAL</a:t>
            </a:r>
            <a:r>
              <a:rPr lang="en-US" sz="2800" dirty="0">
                <a:cs typeface="Arial" panose="020B0604020202020204" pitchFamily="34" charset="0"/>
              </a:rPr>
              <a:t> </a:t>
            </a:r>
            <a:r>
              <a:rPr lang="en-US" sz="2800" spc="-15" dirty="0">
                <a:cs typeface="Arial" panose="020B0604020202020204" pitchFamily="34" charset="0"/>
              </a:rPr>
              <a:t>property </a:t>
            </a:r>
            <a:r>
              <a:rPr lang="en-US" sz="2800" dirty="0">
                <a:cs typeface="Arial" panose="020B0604020202020204" pitchFamily="34" charset="0"/>
              </a:rPr>
              <a:t>held for </a:t>
            </a:r>
            <a:r>
              <a:rPr lang="en-US" sz="2800" spc="-10" dirty="0">
                <a:cs typeface="Arial" panose="020B0604020202020204" pitchFamily="34" charset="0"/>
              </a:rPr>
              <a:t>productive </a:t>
            </a:r>
            <a:r>
              <a:rPr lang="en-US" sz="2800" dirty="0">
                <a:cs typeface="Arial" panose="020B0604020202020204" pitchFamily="34" charset="0"/>
              </a:rPr>
              <a:t>use </a:t>
            </a:r>
            <a:r>
              <a:rPr lang="en-US" sz="2800" spc="-5" dirty="0">
                <a:cs typeface="Arial" panose="020B0604020202020204" pitchFamily="34" charset="0"/>
              </a:rPr>
              <a:t>in </a:t>
            </a:r>
            <a:r>
              <a:rPr lang="en-US" sz="2800" dirty="0">
                <a:cs typeface="Arial" panose="020B0604020202020204" pitchFamily="34" charset="0"/>
              </a:rPr>
              <a:t>a trade </a:t>
            </a:r>
            <a:r>
              <a:rPr lang="en-US" sz="2800" spc="5" dirty="0">
                <a:cs typeface="Arial" panose="020B0604020202020204" pitchFamily="34" charset="0"/>
              </a:rPr>
              <a:t>or </a:t>
            </a:r>
            <a:r>
              <a:rPr lang="en-US" sz="2800" dirty="0">
                <a:cs typeface="Arial" panose="020B0604020202020204" pitchFamily="34" charset="0"/>
              </a:rPr>
              <a:t>business or for investment </a:t>
            </a:r>
            <a:r>
              <a:rPr lang="en-US" sz="2800" spc="-5" dirty="0">
                <a:cs typeface="Arial" panose="020B0604020202020204" pitchFamily="34" charset="0"/>
              </a:rPr>
              <a:t>if </a:t>
            </a:r>
            <a:r>
              <a:rPr lang="en-US" sz="2800" spc="5" dirty="0">
                <a:cs typeface="Arial" panose="020B0604020202020204" pitchFamily="34" charset="0"/>
              </a:rPr>
              <a:t>such </a:t>
            </a:r>
            <a:r>
              <a:rPr lang="en-US" sz="2800" spc="-15" dirty="0">
                <a:cs typeface="Arial" panose="020B0604020202020204" pitchFamily="34" charset="0"/>
              </a:rPr>
              <a:t>property </a:t>
            </a:r>
            <a:r>
              <a:rPr lang="en-US" sz="2800" spc="-5" dirty="0">
                <a:cs typeface="Arial" panose="020B0604020202020204" pitchFamily="34" charset="0"/>
              </a:rPr>
              <a:t>is </a:t>
            </a:r>
            <a:r>
              <a:rPr lang="en-US" sz="2800" spc="5" dirty="0">
                <a:cs typeface="Arial" panose="020B0604020202020204" pitchFamily="34" charset="0"/>
              </a:rPr>
              <a:t>exchanged </a:t>
            </a:r>
            <a:r>
              <a:rPr lang="en-US" sz="2800" dirty="0">
                <a:cs typeface="Arial" panose="020B0604020202020204" pitchFamily="34" charset="0"/>
              </a:rPr>
              <a:t>solely for </a:t>
            </a:r>
            <a:r>
              <a:rPr lang="en-US" sz="2800" dirty="0">
                <a:solidFill>
                  <a:srgbClr val="FF0000"/>
                </a:solidFill>
                <a:cs typeface="Arial" panose="020B0604020202020204" pitchFamily="34" charset="0"/>
              </a:rPr>
              <a:t>REAL</a:t>
            </a:r>
            <a:r>
              <a:rPr lang="en-US" sz="2800" dirty="0">
                <a:cs typeface="Arial" panose="020B0604020202020204" pitchFamily="34" charset="0"/>
              </a:rPr>
              <a:t> </a:t>
            </a:r>
            <a:r>
              <a:rPr lang="en-US" sz="2800" spc="-15" dirty="0">
                <a:cs typeface="Arial" panose="020B0604020202020204" pitchFamily="34" charset="0"/>
              </a:rPr>
              <a:t>property </a:t>
            </a:r>
            <a:r>
              <a:rPr lang="en-US" sz="2800" dirty="0">
                <a:cs typeface="Arial" panose="020B0604020202020204" pitchFamily="34" charset="0"/>
              </a:rPr>
              <a:t>of like-kind which </a:t>
            </a:r>
            <a:r>
              <a:rPr lang="en-US" sz="2800" spc="-5" dirty="0">
                <a:cs typeface="Arial" panose="020B0604020202020204" pitchFamily="34" charset="0"/>
              </a:rPr>
              <a:t>is to </a:t>
            </a:r>
            <a:r>
              <a:rPr lang="en-US" sz="2800" spc="5" dirty="0">
                <a:cs typeface="Arial" panose="020B0604020202020204" pitchFamily="34" charset="0"/>
              </a:rPr>
              <a:t>be </a:t>
            </a:r>
            <a:r>
              <a:rPr lang="en-US" sz="2800" dirty="0">
                <a:cs typeface="Arial" panose="020B0604020202020204" pitchFamily="34" charset="0"/>
              </a:rPr>
              <a:t>held either for </a:t>
            </a:r>
            <a:r>
              <a:rPr lang="en-US" sz="2800" spc="-10" dirty="0">
                <a:cs typeface="Arial" panose="020B0604020202020204" pitchFamily="34" charset="0"/>
              </a:rPr>
              <a:t>productive </a:t>
            </a:r>
            <a:r>
              <a:rPr lang="en-US" sz="2800" dirty="0">
                <a:cs typeface="Arial" panose="020B0604020202020204" pitchFamily="34" charset="0"/>
              </a:rPr>
              <a:t>use </a:t>
            </a:r>
            <a:r>
              <a:rPr lang="en-US" sz="2800" spc="-5" dirty="0">
                <a:cs typeface="Arial" panose="020B0604020202020204" pitchFamily="34" charset="0"/>
              </a:rPr>
              <a:t>in </a:t>
            </a:r>
            <a:r>
              <a:rPr lang="en-US" sz="2800" dirty="0">
                <a:cs typeface="Arial" panose="020B0604020202020204" pitchFamily="34" charset="0"/>
              </a:rPr>
              <a:t>a trade or business or for</a:t>
            </a:r>
            <a:r>
              <a:rPr lang="en-US" sz="2800" spc="-75" dirty="0">
                <a:cs typeface="Arial" panose="020B0604020202020204" pitchFamily="34" charset="0"/>
              </a:rPr>
              <a:t> </a:t>
            </a:r>
            <a:r>
              <a:rPr lang="en-US" sz="2800" dirty="0">
                <a:cs typeface="Arial" panose="020B0604020202020204" pitchFamily="34" charset="0"/>
              </a:rPr>
              <a:t>investment</a:t>
            </a:r>
            <a:r>
              <a:rPr lang="en-US" sz="3200" i="1" dirty="0">
                <a:latin typeface="Times New Roman"/>
                <a:cs typeface="Times New Roman"/>
              </a:rPr>
              <a:t>.</a:t>
            </a:r>
            <a:endParaRPr lang="en-US" dirty="0"/>
          </a:p>
        </p:txBody>
      </p:sp>
      <p:pic>
        <p:nvPicPr>
          <p:cNvPr id="12" name="Picture 11"/>
          <p:cNvPicPr>
            <a:picLocks noChangeAspect="1"/>
          </p:cNvPicPr>
          <p:nvPr/>
        </p:nvPicPr>
        <p:blipFill>
          <a:blip r:embed="rId4"/>
          <a:stretch>
            <a:fillRect/>
          </a:stretch>
        </p:blipFill>
        <p:spPr>
          <a:xfrm>
            <a:off x="6248400" y="4495800"/>
            <a:ext cx="762000" cy="762000"/>
          </a:xfrm>
          <a:prstGeom prst="rect">
            <a:avLst/>
          </a:prstGeom>
        </p:spPr>
      </p:pic>
    </p:spTree>
    <p:extLst>
      <p:ext uri="{BB962C8B-B14F-4D97-AF65-F5344CB8AC3E}">
        <p14:creationId xmlns:p14="http://schemas.microsoft.com/office/powerpoint/2010/main" val="1066344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0" dirty="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1031 </a:t>
            </a:r>
            <a:r>
              <a:rPr lang="en-US" sz="2250" b="1" i="0" dirty="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Exchange</a:t>
            </a:r>
            <a:r>
              <a:rPr lang="en-US" sz="2400" b="1" i="0" dirty="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 Justification and History</a:t>
            </a:r>
          </a:p>
        </p:txBody>
      </p:sp>
      <p:sp>
        <p:nvSpPr>
          <p:cNvPr id="3" name="Content Placeholder 2"/>
          <p:cNvSpPr>
            <a:spLocks noGrp="1"/>
          </p:cNvSpPr>
          <p:nvPr>
            <p:ph idx="1"/>
          </p:nvPr>
        </p:nvSpPr>
        <p:spPr>
          <a:xfrm>
            <a:off x="394125" y="1465340"/>
            <a:ext cx="8033147" cy="5042139"/>
          </a:xfrm>
        </p:spPr>
        <p:txBody>
          <a:bodyPr>
            <a:normAutofit fontScale="25000" lnSpcReduction="20000"/>
          </a:bodyPr>
          <a:lstStyle/>
          <a:p>
            <a:pPr>
              <a:buClr>
                <a:schemeClr val="accent6">
                  <a:lumMod val="75000"/>
                </a:schemeClr>
              </a:buClr>
              <a:buFont typeface="Wingdings" panose="05000000000000000000" pitchFamily="2" charset="2"/>
              <a:buChar char="Ø"/>
            </a:pPr>
            <a:r>
              <a:rPr lang="en-US" sz="7200" b="0" i="0" dirty="0">
                <a:solidFill>
                  <a:srgbClr val="0B2A3D"/>
                </a:solidFill>
                <a:effectLst/>
                <a:latin typeface="Calibri" panose="020F0502020204030204" pitchFamily="34" charset="0"/>
                <a:cs typeface="Calibri" panose="020F0502020204030204" pitchFamily="34" charset="0"/>
              </a:rPr>
              <a:t>The genesis of the 1031 Exchange surfaced hundreds of years ago when property owners bartered for property. Farmers would trade land for land or livestock for livestock.</a:t>
            </a:r>
            <a:r>
              <a:rPr lang="en-US" sz="6400" b="0" i="0" dirty="0">
                <a:solidFill>
                  <a:srgbClr val="0B2A3D"/>
                </a:solidFill>
                <a:effectLst/>
                <a:latin typeface="Calibri" panose="020F0502020204030204" pitchFamily="34" charset="0"/>
                <a:cs typeface="Calibri" panose="020F0502020204030204" pitchFamily="34" charset="0"/>
              </a:rPr>
              <a:t> </a:t>
            </a:r>
            <a:endParaRPr lang="en-US" sz="6400" dirty="0">
              <a:solidFill>
                <a:srgbClr val="0B2A3D"/>
              </a:solidFill>
              <a:latin typeface="Calibri" panose="020F0502020204030204" pitchFamily="34" charset="0"/>
              <a:cs typeface="Calibri" panose="020F0502020204030204" pitchFamily="34" charset="0"/>
            </a:endParaRPr>
          </a:p>
          <a:p>
            <a:pPr marL="0" indent="0">
              <a:buClr>
                <a:schemeClr val="accent6">
                  <a:lumMod val="75000"/>
                </a:schemeClr>
              </a:buClr>
              <a:buNone/>
            </a:pPr>
            <a:endParaRPr lang="en-US" sz="6400" b="0" i="0" dirty="0">
              <a:solidFill>
                <a:srgbClr val="0B2A3D"/>
              </a:solidFill>
              <a:effectLst/>
              <a:latin typeface="Calibri" panose="020F0502020204030204" pitchFamily="34" charset="0"/>
              <a:cs typeface="Calibri" panose="020F0502020204030204" pitchFamily="34" charset="0"/>
            </a:endParaRPr>
          </a:p>
          <a:p>
            <a:pPr lvl="1">
              <a:buClr>
                <a:schemeClr val="accent6">
                  <a:lumMod val="75000"/>
                </a:schemeClr>
              </a:buClr>
              <a:buFont typeface="Courier New" panose="02070309020205020404" pitchFamily="49" charset="0"/>
              <a:buChar char="o"/>
            </a:pPr>
            <a:r>
              <a:rPr lang="en-US" sz="6400" b="0" i="0" dirty="0">
                <a:solidFill>
                  <a:srgbClr val="0B2A3D"/>
                </a:solidFill>
                <a:effectLst/>
                <a:latin typeface="Calibri" panose="020F0502020204030204" pitchFamily="34" charset="0"/>
                <a:cs typeface="Calibri" panose="020F0502020204030204" pitchFamily="34" charset="0"/>
              </a:rPr>
              <a:t>When a better horse or cow was traded, the farmer would request something in addition to equalize the value traded. That something extra may have been food, a weapon, an </a:t>
            </a:r>
            <a:r>
              <a:rPr lang="en-US" sz="6400" b="0" i="0" dirty="0">
                <a:solidFill>
                  <a:srgbClr val="0B2A3D"/>
                </a:solidFill>
                <a:effectLst/>
                <a:latin typeface="Calibri" panose="020F0502020204030204" pitchFamily="34" charset="0"/>
                <a:ea typeface="Open Sans" panose="020B0606030504020204" pitchFamily="34" charset="0"/>
                <a:cs typeface="Calibri" panose="020F0502020204030204" pitchFamily="34" charset="0"/>
              </a:rPr>
              <a:t>ax, or money. </a:t>
            </a:r>
          </a:p>
          <a:p>
            <a:pPr marL="457200" lvl="1" indent="0">
              <a:buClr>
                <a:schemeClr val="accent6">
                  <a:lumMod val="75000"/>
                </a:schemeClr>
              </a:buClr>
              <a:buNone/>
            </a:pPr>
            <a:endParaRPr lang="en-US" sz="6400" b="0" i="0" dirty="0">
              <a:solidFill>
                <a:srgbClr val="0B2A3D"/>
              </a:solidFill>
              <a:effectLst/>
              <a:latin typeface="Calibri" panose="020F0502020204030204" pitchFamily="34" charset="0"/>
              <a:ea typeface="Open Sans" panose="020B0606030504020204" pitchFamily="34" charset="0"/>
              <a:cs typeface="Calibri" panose="020F0502020204030204" pitchFamily="34" charset="0"/>
            </a:endParaRPr>
          </a:p>
          <a:p>
            <a:pPr lvl="1">
              <a:buClr>
                <a:schemeClr val="accent6">
                  <a:lumMod val="75000"/>
                </a:schemeClr>
              </a:buClr>
              <a:buFont typeface="Courier New" panose="02070309020205020404" pitchFamily="49" charset="0"/>
              <a:buChar char="o"/>
            </a:pPr>
            <a:r>
              <a:rPr lang="en-US" sz="6400" b="0" i="0" dirty="0">
                <a:solidFill>
                  <a:srgbClr val="0B2A3D"/>
                </a:solidFill>
                <a:effectLst/>
                <a:latin typeface="Calibri" panose="020F0502020204030204" pitchFamily="34" charset="0"/>
                <a:ea typeface="Open Sans" panose="020B0606030504020204" pitchFamily="34" charset="0"/>
                <a:cs typeface="Calibri" panose="020F0502020204030204" pitchFamily="34" charset="0"/>
              </a:rPr>
              <a:t>The additional items of value or benefits were known as “</a:t>
            </a:r>
            <a:r>
              <a:rPr lang="en-US" sz="6400" b="0" i="1" dirty="0">
                <a:solidFill>
                  <a:srgbClr val="0B2A3D"/>
                </a:solidFill>
                <a:effectLst/>
                <a:latin typeface="Calibri" panose="020F0502020204030204" pitchFamily="34" charset="0"/>
                <a:ea typeface="Open Sans" panose="020B0606030504020204" pitchFamily="34" charset="0"/>
                <a:cs typeface="Calibri" panose="020F0502020204030204" pitchFamily="34" charset="0"/>
              </a:rPr>
              <a:t>boot</a:t>
            </a:r>
            <a:r>
              <a:rPr lang="en-US" sz="6400" b="0" i="0" dirty="0">
                <a:solidFill>
                  <a:srgbClr val="0B2A3D"/>
                </a:solidFill>
                <a:effectLst/>
                <a:latin typeface="Calibri" panose="020F0502020204030204" pitchFamily="34" charset="0"/>
                <a:ea typeface="Open Sans" panose="020B0606030504020204" pitchFamily="34" charset="0"/>
                <a:cs typeface="Calibri" panose="020F0502020204030204" pitchFamily="34" charset="0"/>
              </a:rPr>
              <a:t>”. </a:t>
            </a:r>
            <a:r>
              <a:rPr lang="en-US" sz="6400" b="0" i="0" dirty="0">
                <a:solidFill>
                  <a:srgbClr val="202122"/>
                </a:solidFill>
                <a:effectLst/>
                <a:latin typeface="Calibri" panose="020F0502020204030204" pitchFamily="34" charset="0"/>
                <a:ea typeface="Open Sans" panose="020B0606030504020204" pitchFamily="34" charset="0"/>
                <a:cs typeface="Calibri" panose="020F0502020204030204" pitchFamily="34" charset="0"/>
              </a:rPr>
              <a:t> </a:t>
            </a:r>
            <a:r>
              <a:rPr lang="en-US" sz="6400" b="0" dirty="0">
                <a:solidFill>
                  <a:srgbClr val="202122"/>
                </a:solidFill>
                <a:effectLst/>
                <a:latin typeface="Calibri" panose="020F0502020204030204" pitchFamily="34" charset="0"/>
                <a:ea typeface="Open Sans" panose="020B0606030504020204" pitchFamily="34" charset="0"/>
                <a:cs typeface="Calibri" panose="020F0502020204030204" pitchFamily="34" charset="0"/>
              </a:rPr>
              <a:t>Boot is an old English term meaning "something given in addition to”.</a:t>
            </a:r>
            <a:r>
              <a:rPr lang="en-US" sz="6400" b="0" dirty="0">
                <a:solidFill>
                  <a:srgbClr val="0B2A3D"/>
                </a:solidFill>
                <a:effectLst/>
                <a:latin typeface="Calibri" panose="020F0502020204030204" pitchFamily="34" charset="0"/>
                <a:ea typeface="Open Sans" panose="020B0606030504020204" pitchFamily="34" charset="0"/>
                <a:cs typeface="Calibri" panose="020F0502020204030204" pitchFamily="34" charset="0"/>
              </a:rPr>
              <a:t> </a:t>
            </a:r>
          </a:p>
          <a:p>
            <a:pPr marL="457200" lvl="1" indent="0">
              <a:buClr>
                <a:schemeClr val="accent6">
                  <a:lumMod val="75000"/>
                </a:schemeClr>
              </a:buClr>
              <a:buNone/>
            </a:pPr>
            <a:endParaRPr lang="en-US" sz="6400" b="0" dirty="0">
              <a:solidFill>
                <a:srgbClr val="0B2A3D"/>
              </a:solidFill>
              <a:effectLst/>
              <a:latin typeface="Calibri" panose="020F0502020204030204" pitchFamily="34" charset="0"/>
              <a:ea typeface="Open Sans" panose="020B0606030504020204" pitchFamily="34" charset="0"/>
              <a:cs typeface="Calibri" panose="020F0502020204030204" pitchFamily="34" charset="0"/>
            </a:endParaRPr>
          </a:p>
          <a:p>
            <a:pPr>
              <a:buClr>
                <a:schemeClr val="accent6">
                  <a:lumMod val="75000"/>
                </a:schemeClr>
              </a:buClr>
              <a:buFont typeface="Wingdings" panose="05000000000000000000" pitchFamily="2" charset="2"/>
              <a:buChar char="Ø"/>
            </a:pPr>
            <a:r>
              <a:rPr lang="en-US" sz="7200" b="0" i="0" dirty="0">
                <a:solidFill>
                  <a:srgbClr val="0B2A3D"/>
                </a:solidFill>
                <a:effectLst/>
                <a:latin typeface="Calibri" panose="020F0502020204030204" pitchFamily="34" charset="0"/>
                <a:cs typeface="Calibri" panose="020F0502020204030204" pitchFamily="34" charset="0"/>
              </a:rPr>
              <a:t>The philosophy of the 1031 exchange is based upon the premise that a property owner who reinvests the sale proceeds and retired debt into a like-kind replacement property (RP); their economic position has not changed. </a:t>
            </a:r>
          </a:p>
          <a:p>
            <a:pPr marL="0" indent="0">
              <a:buClr>
                <a:schemeClr val="accent6">
                  <a:lumMod val="75000"/>
                </a:schemeClr>
              </a:buClr>
              <a:buNone/>
            </a:pPr>
            <a:endParaRPr lang="en-US" sz="6400" b="0" i="0" dirty="0">
              <a:solidFill>
                <a:srgbClr val="0B2A3D"/>
              </a:solidFill>
              <a:effectLst/>
              <a:latin typeface="Calibri" panose="020F0502020204030204" pitchFamily="34" charset="0"/>
              <a:cs typeface="Calibri" panose="020F0502020204030204" pitchFamily="34" charset="0"/>
            </a:endParaRPr>
          </a:p>
          <a:p>
            <a:pPr lvl="1">
              <a:buClr>
                <a:schemeClr val="accent6">
                  <a:lumMod val="75000"/>
                </a:schemeClr>
              </a:buClr>
              <a:buFont typeface="Courier New" panose="02070309020205020404" pitchFamily="49" charset="0"/>
              <a:buChar char="o"/>
            </a:pPr>
            <a:r>
              <a:rPr lang="en-US" sz="6400" b="0" i="0" dirty="0">
                <a:solidFill>
                  <a:srgbClr val="0B2A3D"/>
                </a:solidFill>
                <a:effectLst/>
                <a:latin typeface="Calibri" panose="020F0502020204030204" pitchFamily="34" charset="0"/>
                <a:cs typeface="Calibri" panose="020F0502020204030204" pitchFamily="34" charset="0"/>
              </a:rPr>
              <a:t>The taxpayer has not received the economic gain or cash to pay the taxes triggered by the sale.  To force the taxpayer to pay the tax would be unfair. </a:t>
            </a:r>
          </a:p>
          <a:p>
            <a:pPr marL="457200" lvl="1" indent="0">
              <a:buClr>
                <a:schemeClr val="accent6">
                  <a:lumMod val="75000"/>
                </a:schemeClr>
              </a:buClr>
              <a:buNone/>
            </a:pPr>
            <a:endParaRPr lang="en-US" sz="6400" b="0" i="0" dirty="0">
              <a:solidFill>
                <a:srgbClr val="0B2A3D"/>
              </a:solidFill>
              <a:effectLst/>
              <a:latin typeface="Calibri" panose="020F0502020204030204" pitchFamily="34" charset="0"/>
              <a:cs typeface="Calibri" panose="020F0502020204030204" pitchFamily="34" charset="0"/>
            </a:endParaRPr>
          </a:p>
          <a:p>
            <a:pPr lvl="1">
              <a:buClr>
                <a:schemeClr val="accent6">
                  <a:lumMod val="75000"/>
                </a:schemeClr>
              </a:buClr>
              <a:buFont typeface="Courier New" panose="02070309020205020404" pitchFamily="49" charset="0"/>
              <a:buChar char="o"/>
            </a:pPr>
            <a:r>
              <a:rPr lang="en-US" sz="6400" b="0" i="0" dirty="0">
                <a:solidFill>
                  <a:srgbClr val="0B2A3D"/>
                </a:solidFill>
                <a:effectLst/>
                <a:latin typeface="Calibri" panose="020F0502020204030204" pitchFamily="34" charset="0"/>
                <a:cs typeface="Calibri" panose="020F0502020204030204" pitchFamily="34" charset="0"/>
              </a:rPr>
              <a:t>The tax obligation does not go away, rather it is deferred until the (RP) is sold. </a:t>
            </a:r>
          </a:p>
          <a:p>
            <a:pPr lvl="1">
              <a:buClr>
                <a:schemeClr val="accent6">
                  <a:lumMod val="75000"/>
                </a:schemeClr>
              </a:buClr>
              <a:buFont typeface="Courier New" panose="02070309020205020404" pitchFamily="49" charset="0"/>
              <a:buChar char="o"/>
            </a:pPr>
            <a:endParaRPr lang="en-US" sz="6400" dirty="0">
              <a:solidFill>
                <a:srgbClr val="0B2A3D"/>
              </a:solidFill>
              <a:latin typeface="Calibri" panose="020F0502020204030204" pitchFamily="34" charset="0"/>
              <a:cs typeface="Calibri" panose="020F0502020204030204" pitchFamily="34" charset="0"/>
            </a:endParaRPr>
          </a:p>
          <a:p>
            <a:pPr lvl="1">
              <a:buClr>
                <a:schemeClr val="accent6">
                  <a:lumMod val="75000"/>
                </a:schemeClr>
              </a:buClr>
              <a:buFont typeface="Courier New" panose="02070309020205020404" pitchFamily="49" charset="0"/>
              <a:buChar char="o"/>
            </a:pPr>
            <a:r>
              <a:rPr lang="en-US" sz="6400" b="0" i="0" dirty="0">
                <a:solidFill>
                  <a:srgbClr val="0B2A3D"/>
                </a:solidFill>
                <a:effectLst/>
                <a:latin typeface="Calibri" panose="020F0502020204030204" pitchFamily="34" charset="0"/>
                <a:cs typeface="Calibri" panose="020F0502020204030204" pitchFamily="34" charset="0"/>
              </a:rPr>
              <a:t>Today, the idea of cash received, or mortgage not replaced, is viewed by the IRS as a taxable benefit; and commonly known as equity and/or mortgage boot.</a:t>
            </a:r>
          </a:p>
          <a:p>
            <a:pPr marL="0" indent="0">
              <a:buNone/>
            </a:pPr>
            <a:endParaRPr lang="en-US" dirty="0"/>
          </a:p>
        </p:txBody>
      </p:sp>
      <p:sp>
        <p:nvSpPr>
          <p:cNvPr id="8" name="Text Placeholder 7">
            <a:extLst>
              <a:ext uri="{FF2B5EF4-FFF2-40B4-BE49-F238E27FC236}">
                <a16:creationId xmlns:a16="http://schemas.microsoft.com/office/drawing/2014/main" id="{C341E315-A5F0-438E-A2D1-FC8987D474A1}"/>
              </a:ext>
            </a:extLst>
          </p:cNvPr>
          <p:cNvSpPr>
            <a:spLocks noGrp="1"/>
          </p:cNvSpPr>
          <p:nvPr>
            <p:ph type="body" sz="quarter" idx="10"/>
          </p:nvPr>
        </p:nvSpPr>
        <p:spPr/>
        <p:txBody>
          <a:bodyPr/>
          <a:lstStyle/>
          <a:p>
            <a:r>
              <a:rPr lang="en-US" dirty="0"/>
              <a:t>Philosophy and </a:t>
            </a:r>
            <a:r>
              <a:rPr lang="en-US" sz="1800" dirty="0"/>
              <a:t>Genesis</a:t>
            </a:r>
          </a:p>
        </p:txBody>
      </p:sp>
    </p:spTree>
    <p:extLst>
      <p:ext uri="{BB962C8B-B14F-4D97-AF65-F5344CB8AC3E}">
        <p14:creationId xmlns:p14="http://schemas.microsoft.com/office/powerpoint/2010/main" val="3007830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1886-AA43-422E-B193-F1F3DF7D8A4D}"/>
              </a:ext>
            </a:extLst>
          </p:cNvPr>
          <p:cNvSpPr>
            <a:spLocks noGrp="1"/>
          </p:cNvSpPr>
          <p:nvPr>
            <p:ph type="title"/>
          </p:nvPr>
        </p:nvSpPr>
        <p:spPr/>
        <p:txBody>
          <a:bodyPr>
            <a:normAutofit/>
          </a:bodyPr>
          <a:lstStyle/>
          <a:p>
            <a:r>
              <a:rPr lang="en-US" dirty="0">
                <a:solidFill>
                  <a:schemeClr val="accent6">
                    <a:lumMod val="75000"/>
                  </a:schemeClr>
                </a:solidFill>
              </a:rPr>
              <a:t>IRS Section 1031 Timeline</a:t>
            </a:r>
            <a:endParaRPr lang="en-US" sz="1725" b="0" i="1" dirty="0">
              <a:solidFill>
                <a:schemeClr val="accent6">
                  <a:lumMod val="75000"/>
                </a:schemeClr>
              </a:solidFill>
              <a:latin typeface="+mn-lt"/>
            </a:endParaRPr>
          </a:p>
        </p:txBody>
      </p:sp>
      <p:sp>
        <p:nvSpPr>
          <p:cNvPr id="9" name="Text Placeholder 8">
            <a:extLst>
              <a:ext uri="{FF2B5EF4-FFF2-40B4-BE49-F238E27FC236}">
                <a16:creationId xmlns:a16="http://schemas.microsoft.com/office/drawing/2014/main" id="{B3FD7E2D-55A3-433C-BAB3-4F8446A36214}"/>
              </a:ext>
            </a:extLst>
          </p:cNvPr>
          <p:cNvSpPr>
            <a:spLocks noGrp="1"/>
          </p:cNvSpPr>
          <p:nvPr>
            <p:ph type="body" sz="quarter" idx="10"/>
          </p:nvPr>
        </p:nvSpPr>
        <p:spPr/>
        <p:txBody>
          <a:bodyPr/>
          <a:lstStyle/>
          <a:p>
            <a:r>
              <a:rPr lang="en-US" dirty="0"/>
              <a:t>History &amp; Statutory Development</a:t>
            </a:r>
          </a:p>
          <a:p>
            <a:endParaRPr lang="en-US" dirty="0"/>
          </a:p>
        </p:txBody>
      </p:sp>
      <p:grpSp>
        <p:nvGrpSpPr>
          <p:cNvPr id="3" name="Group 2" descr="SmartArt timeline">
            <a:extLst>
              <a:ext uri="{FF2B5EF4-FFF2-40B4-BE49-F238E27FC236}">
                <a16:creationId xmlns:a16="http://schemas.microsoft.com/office/drawing/2014/main" id="{E60A8A5F-2140-41B0-BB3A-2F061C758630}"/>
              </a:ext>
            </a:extLst>
          </p:cNvPr>
          <p:cNvGrpSpPr/>
          <p:nvPr/>
        </p:nvGrpSpPr>
        <p:grpSpPr>
          <a:xfrm>
            <a:off x="394097" y="1423261"/>
            <a:ext cx="8299847" cy="4916579"/>
            <a:chOff x="394097" y="1423261"/>
            <a:chExt cx="8299847" cy="4916579"/>
          </a:xfrm>
        </p:grpSpPr>
        <p:sp>
          <p:nvSpPr>
            <p:cNvPr id="5" name="Straight Connector 4">
              <a:extLst>
                <a:ext uri="{FF2B5EF4-FFF2-40B4-BE49-F238E27FC236}">
                  <a16:creationId xmlns:a16="http://schemas.microsoft.com/office/drawing/2014/main" id="{C86F6340-DF46-4504-A198-9702AF42C658}"/>
                </a:ext>
              </a:extLst>
            </p:cNvPr>
            <p:cNvSpPr/>
            <p:nvPr/>
          </p:nvSpPr>
          <p:spPr>
            <a:xfrm>
              <a:off x="394097" y="3896916"/>
              <a:ext cx="8299847" cy="0"/>
            </a:xfrm>
            <a:prstGeom prst="line">
              <a:avLst/>
            </a:prstGeom>
            <a:ln w="38100">
              <a:solidFill>
                <a:schemeClr val="bg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ADD184BA-53B6-49DA-82AF-9400179E4802}"/>
                </a:ext>
              </a:extLst>
            </p:cNvPr>
            <p:cNvSpPr/>
            <p:nvPr/>
          </p:nvSpPr>
          <p:spPr>
            <a:xfrm>
              <a:off x="537358" y="3250835"/>
              <a:ext cx="2086309" cy="408051"/>
            </a:xfrm>
            <a:custGeom>
              <a:avLst/>
              <a:gdLst>
                <a:gd name="connsiteX0" fmla="*/ 0 w 2086309"/>
                <a:gd name="connsiteY0" fmla="*/ 0 h 408051"/>
                <a:gd name="connsiteX1" fmla="*/ 2086309 w 2086309"/>
                <a:gd name="connsiteY1" fmla="*/ 0 h 408051"/>
                <a:gd name="connsiteX2" fmla="*/ 2086309 w 2086309"/>
                <a:gd name="connsiteY2" fmla="*/ 408051 h 408051"/>
                <a:gd name="connsiteX3" fmla="*/ 0 w 2086309"/>
                <a:gd name="connsiteY3" fmla="*/ 408051 h 408051"/>
                <a:gd name="connsiteX4" fmla="*/ 0 w 2086309"/>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408051">
                  <a:moveTo>
                    <a:pt x="0" y="0"/>
                  </a:moveTo>
                  <a:lnTo>
                    <a:pt x="2086309" y="0"/>
                  </a:lnTo>
                  <a:lnTo>
                    <a:pt x="2086309"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400" b="1" i="0" u="none" strike="noStrike" kern="1200" cap="none" spc="0" normalizeH="0" baseline="0" noProof="0" dirty="0">
                  <a:ln>
                    <a:noFill/>
                  </a:ln>
                  <a:solidFill>
                    <a:prstClr val="white"/>
                  </a:solidFill>
                  <a:effectLst/>
                  <a:uLnTx/>
                  <a:uFillTx/>
                  <a:latin typeface="Tahoma"/>
                  <a:ea typeface="+mn-ea"/>
                  <a:cs typeface="+mn-cs"/>
                </a:rPr>
                <a:t>16</a:t>
              </a:r>
              <a:r>
                <a:rPr kumimoji="0" lang="en-US" sz="1400" b="1" i="0" u="none" strike="noStrike" kern="1200" cap="none" spc="0" normalizeH="0" baseline="30000" noProof="0" dirty="0">
                  <a:ln>
                    <a:noFill/>
                  </a:ln>
                  <a:solidFill>
                    <a:prstClr val="white"/>
                  </a:solidFill>
                  <a:effectLst/>
                  <a:uLnTx/>
                  <a:uFillTx/>
                  <a:latin typeface="Tahoma"/>
                  <a:ea typeface="+mn-ea"/>
                  <a:cs typeface="+mn-cs"/>
                </a:rPr>
                <a:t>th</a:t>
              </a:r>
              <a:r>
                <a:rPr kumimoji="0" lang="en-US" sz="1400" b="1" i="0" u="none" strike="noStrike" kern="1200" cap="none" spc="0" normalizeH="0" baseline="0" noProof="0" dirty="0">
                  <a:ln>
                    <a:noFill/>
                  </a:ln>
                  <a:solidFill>
                    <a:prstClr val="white"/>
                  </a:solidFill>
                  <a:effectLst/>
                  <a:uLnTx/>
                  <a:uFillTx/>
                  <a:latin typeface="Tahoma"/>
                  <a:ea typeface="+mn-ea"/>
                  <a:cs typeface="+mn-cs"/>
                </a:rPr>
                <a:t> Amendment Ratified</a:t>
              </a:r>
            </a:p>
          </p:txBody>
        </p:sp>
        <p:sp>
          <p:nvSpPr>
            <p:cNvPr id="7" name="Freeform: Shape 6">
              <a:extLst>
                <a:ext uri="{FF2B5EF4-FFF2-40B4-BE49-F238E27FC236}">
                  <a16:creationId xmlns:a16="http://schemas.microsoft.com/office/drawing/2014/main" id="{7BF46932-A980-41AE-9E6E-5CF137E0E7F2}"/>
                </a:ext>
              </a:extLst>
            </p:cNvPr>
            <p:cNvSpPr/>
            <p:nvPr/>
          </p:nvSpPr>
          <p:spPr>
            <a:xfrm>
              <a:off x="537358" y="1423261"/>
              <a:ext cx="2086309" cy="1827575"/>
            </a:xfrm>
            <a:custGeom>
              <a:avLst/>
              <a:gdLst>
                <a:gd name="connsiteX0" fmla="*/ 0 w 2086309"/>
                <a:gd name="connsiteY0" fmla="*/ 0 h 1054131"/>
                <a:gd name="connsiteX1" fmla="*/ 2086309 w 2086309"/>
                <a:gd name="connsiteY1" fmla="*/ 0 h 1054131"/>
                <a:gd name="connsiteX2" fmla="*/ 2086309 w 2086309"/>
                <a:gd name="connsiteY2" fmla="*/ 1054131 h 1054131"/>
                <a:gd name="connsiteX3" fmla="*/ 0 w 2086309"/>
                <a:gd name="connsiteY3" fmla="*/ 1054131 h 1054131"/>
                <a:gd name="connsiteX4" fmla="*/ 0 w 2086309"/>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1054131">
                  <a:moveTo>
                    <a:pt x="0" y="0"/>
                  </a:moveTo>
                  <a:lnTo>
                    <a:pt x="2086309" y="0"/>
                  </a:lnTo>
                  <a:lnTo>
                    <a:pt x="2086309" y="1054131"/>
                  </a:lnTo>
                  <a:lnTo>
                    <a:pt x="0" y="1054131"/>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b"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"Congress shall have the power to lay and collect taxes on incomes, from whatever source derived, without apportionment among the several states, and without regard to any census or enumeration." </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ahoma"/>
                <a:ea typeface="+mn-ea"/>
                <a:cs typeface="+mn-cs"/>
              </a:endParaRPr>
            </a:p>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The first Form 1040 was introduced.</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ahoma"/>
                <a:ea typeface="+mn-ea"/>
                <a:cs typeface="+mn-cs"/>
              </a:endParaRPr>
            </a:p>
          </p:txBody>
        </p:sp>
        <p:sp>
          <p:nvSpPr>
            <p:cNvPr id="8" name="Straight Connector 7">
              <a:extLst>
                <a:ext uri="{FF2B5EF4-FFF2-40B4-BE49-F238E27FC236}">
                  <a16:creationId xmlns:a16="http://schemas.microsoft.com/office/drawing/2014/main" id="{BD1EED6A-0C22-46AC-A74A-8BE21742F1FD}"/>
                </a:ext>
              </a:extLst>
            </p:cNvPr>
            <p:cNvSpPr/>
            <p:nvPr/>
          </p:nvSpPr>
          <p:spPr>
            <a:xfrm>
              <a:off x="1580513" y="3658886"/>
              <a:ext cx="0" cy="238029"/>
            </a:xfrm>
            <a:prstGeom prst="line">
              <a:avLst/>
            </a:prstGeom>
            <a:ln w="25400">
              <a:solidFill>
                <a:schemeClr val="bg1">
                  <a:lumMod val="50000"/>
                </a:schemeClr>
              </a:solidFill>
            </a:ln>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A1BFD060-0513-4646-BEDC-454738093BDC}"/>
                </a:ext>
              </a:extLst>
            </p:cNvPr>
            <p:cNvSpPr/>
            <p:nvPr/>
          </p:nvSpPr>
          <p:spPr>
            <a:xfrm>
              <a:off x="1722761" y="4134946"/>
              <a:ext cx="2086309" cy="408051"/>
            </a:xfrm>
            <a:custGeom>
              <a:avLst/>
              <a:gdLst>
                <a:gd name="connsiteX0" fmla="*/ 0 w 2086309"/>
                <a:gd name="connsiteY0" fmla="*/ 0 h 408051"/>
                <a:gd name="connsiteX1" fmla="*/ 2086309 w 2086309"/>
                <a:gd name="connsiteY1" fmla="*/ 0 h 408051"/>
                <a:gd name="connsiteX2" fmla="*/ 2086309 w 2086309"/>
                <a:gd name="connsiteY2" fmla="*/ 408051 h 408051"/>
                <a:gd name="connsiteX3" fmla="*/ 0 w 2086309"/>
                <a:gd name="connsiteY3" fmla="*/ 408051 h 408051"/>
                <a:gd name="connsiteX4" fmla="*/ 0 w 2086309"/>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408051">
                  <a:moveTo>
                    <a:pt x="0" y="0"/>
                  </a:moveTo>
                  <a:lnTo>
                    <a:pt x="2086309" y="0"/>
                  </a:lnTo>
                  <a:lnTo>
                    <a:pt x="2086309"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400" b="1" i="0" u="none" strike="noStrike" kern="1200" cap="none" spc="0" normalizeH="0" baseline="0" noProof="0" dirty="0">
                  <a:ln>
                    <a:noFill/>
                  </a:ln>
                  <a:solidFill>
                    <a:prstClr val="white"/>
                  </a:solidFill>
                  <a:effectLst/>
                  <a:uLnTx/>
                  <a:uFillTx/>
                  <a:latin typeface="Tahoma"/>
                  <a:ea typeface="+mn-ea"/>
                  <a:cs typeface="+mn-cs"/>
                </a:rPr>
                <a:t>Revenue Act of 1918</a:t>
              </a:r>
            </a:p>
          </p:txBody>
        </p:sp>
        <p:sp>
          <p:nvSpPr>
            <p:cNvPr id="18" name="Freeform: Shape 17">
              <a:extLst>
                <a:ext uri="{FF2B5EF4-FFF2-40B4-BE49-F238E27FC236}">
                  <a16:creationId xmlns:a16="http://schemas.microsoft.com/office/drawing/2014/main" id="{77B9900F-FF0A-4308-AE62-8F6966403661}"/>
                </a:ext>
              </a:extLst>
            </p:cNvPr>
            <p:cNvSpPr/>
            <p:nvPr/>
          </p:nvSpPr>
          <p:spPr>
            <a:xfrm>
              <a:off x="1722761" y="4542997"/>
              <a:ext cx="2086309" cy="1212033"/>
            </a:xfrm>
            <a:custGeom>
              <a:avLst/>
              <a:gdLst>
                <a:gd name="connsiteX0" fmla="*/ 0 w 2086309"/>
                <a:gd name="connsiteY0" fmla="*/ 0 h 1054131"/>
                <a:gd name="connsiteX1" fmla="*/ 2086309 w 2086309"/>
                <a:gd name="connsiteY1" fmla="*/ 0 h 1054131"/>
                <a:gd name="connsiteX2" fmla="*/ 2086309 w 2086309"/>
                <a:gd name="connsiteY2" fmla="*/ 1054131 h 1054131"/>
                <a:gd name="connsiteX3" fmla="*/ 0 w 2086309"/>
                <a:gd name="connsiteY3" fmla="*/ 1054131 h 1054131"/>
                <a:gd name="connsiteX4" fmla="*/ 0 w 2086309"/>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1054131">
                  <a:moveTo>
                    <a:pt x="0" y="0"/>
                  </a:moveTo>
                  <a:lnTo>
                    <a:pt x="2086309" y="0"/>
                  </a:lnTo>
                  <a:lnTo>
                    <a:pt x="2086309"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The Act codified all existing tax laws and income taxes were first imposed </a:t>
              </a:r>
            </a:p>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Gain or loss recognition was required on all dispositions of property</a:t>
              </a:r>
              <a:endParaRPr kumimoji="0" lang="en-US" sz="1200" b="0" i="1" u="none" strike="noStrike" kern="1200" cap="none" spc="0" normalizeH="0" baseline="0" noProof="0" dirty="0">
                <a:ln>
                  <a:noFill/>
                </a:ln>
                <a:solidFill>
                  <a:srgbClr val="454D55"/>
                </a:solidFill>
                <a:effectLst/>
                <a:uLnTx/>
                <a:uFillTx/>
                <a:latin typeface="Times New Roman"/>
                <a:ea typeface="+mn-ea"/>
                <a:cs typeface="+mn-cs"/>
              </a:endParaRPr>
            </a:p>
          </p:txBody>
        </p:sp>
        <p:sp>
          <p:nvSpPr>
            <p:cNvPr id="19" name="Straight Connector 18">
              <a:extLst>
                <a:ext uri="{FF2B5EF4-FFF2-40B4-BE49-F238E27FC236}">
                  <a16:creationId xmlns:a16="http://schemas.microsoft.com/office/drawing/2014/main" id="{C7D59E43-E758-4765-9737-B3FBF950828D}"/>
                </a:ext>
              </a:extLst>
            </p:cNvPr>
            <p:cNvSpPr/>
            <p:nvPr/>
          </p:nvSpPr>
          <p:spPr>
            <a:xfrm>
              <a:off x="2765916" y="3896916"/>
              <a:ext cx="0" cy="238029"/>
            </a:xfrm>
            <a:prstGeom prst="line">
              <a:avLst/>
            </a:prstGeom>
            <a:ln w="25400">
              <a:solidFill>
                <a:schemeClr val="bg1">
                  <a:lumMod val="50000"/>
                </a:schemeClr>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EA139054-8384-445E-98E3-B0C264E44760}"/>
                </a:ext>
              </a:extLst>
            </p:cNvPr>
            <p:cNvSpPr/>
            <p:nvPr/>
          </p:nvSpPr>
          <p:spPr>
            <a:xfrm rot="2700000">
              <a:off x="1554064" y="3870467"/>
              <a:ext cx="52898" cy="52898"/>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C7ECEE26-8F26-4D72-9ED8-70CCE83C4303}"/>
                </a:ext>
              </a:extLst>
            </p:cNvPr>
            <p:cNvSpPr/>
            <p:nvPr/>
          </p:nvSpPr>
          <p:spPr>
            <a:xfrm rot="2700000">
              <a:off x="2739466"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1025C1AA-CDD9-4220-A465-889E017419B7}"/>
                </a:ext>
              </a:extLst>
            </p:cNvPr>
            <p:cNvSpPr/>
            <p:nvPr/>
          </p:nvSpPr>
          <p:spPr>
            <a:xfrm>
              <a:off x="2908164" y="3243953"/>
              <a:ext cx="2086309" cy="408051"/>
            </a:xfrm>
            <a:custGeom>
              <a:avLst/>
              <a:gdLst>
                <a:gd name="connsiteX0" fmla="*/ 0 w 2086309"/>
                <a:gd name="connsiteY0" fmla="*/ 0 h 408051"/>
                <a:gd name="connsiteX1" fmla="*/ 2086309 w 2086309"/>
                <a:gd name="connsiteY1" fmla="*/ 0 h 408051"/>
                <a:gd name="connsiteX2" fmla="*/ 2086309 w 2086309"/>
                <a:gd name="connsiteY2" fmla="*/ 408051 h 408051"/>
                <a:gd name="connsiteX3" fmla="*/ 0 w 2086309"/>
                <a:gd name="connsiteY3" fmla="*/ 408051 h 408051"/>
                <a:gd name="connsiteX4" fmla="*/ 0 w 2086309"/>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408051">
                  <a:moveTo>
                    <a:pt x="0" y="0"/>
                  </a:moveTo>
                  <a:lnTo>
                    <a:pt x="2086309" y="0"/>
                  </a:lnTo>
                  <a:lnTo>
                    <a:pt x="2086309"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400" b="1" i="0" u="none" strike="noStrike" kern="1200" cap="none" spc="0" normalizeH="0" baseline="0" noProof="0" dirty="0">
                  <a:ln>
                    <a:noFill/>
                  </a:ln>
                  <a:solidFill>
                    <a:prstClr val="white"/>
                  </a:solidFill>
                  <a:effectLst/>
                  <a:uLnTx/>
                  <a:uFillTx/>
                  <a:latin typeface="Tahoma"/>
                  <a:ea typeface="+mn-ea"/>
                  <a:cs typeface="+mn-cs"/>
                </a:rPr>
                <a:t>Revenue Act of 1921</a:t>
              </a:r>
            </a:p>
          </p:txBody>
        </p:sp>
        <p:sp>
          <p:nvSpPr>
            <p:cNvPr id="23" name="Freeform: Shape 22">
              <a:extLst>
                <a:ext uri="{FF2B5EF4-FFF2-40B4-BE49-F238E27FC236}">
                  <a16:creationId xmlns:a16="http://schemas.microsoft.com/office/drawing/2014/main" id="{42E6775C-FC21-457B-8B4B-8361FE25AFC0}"/>
                </a:ext>
              </a:extLst>
            </p:cNvPr>
            <p:cNvSpPr/>
            <p:nvPr/>
          </p:nvSpPr>
          <p:spPr>
            <a:xfrm>
              <a:off x="2908164" y="2067203"/>
              <a:ext cx="2086309" cy="1169886"/>
            </a:xfrm>
            <a:custGeom>
              <a:avLst/>
              <a:gdLst>
                <a:gd name="connsiteX0" fmla="*/ 0 w 2086309"/>
                <a:gd name="connsiteY0" fmla="*/ 0 h 759507"/>
                <a:gd name="connsiteX1" fmla="*/ 2086309 w 2086309"/>
                <a:gd name="connsiteY1" fmla="*/ 0 h 759507"/>
                <a:gd name="connsiteX2" fmla="*/ 2086309 w 2086309"/>
                <a:gd name="connsiteY2" fmla="*/ 759507 h 759507"/>
                <a:gd name="connsiteX3" fmla="*/ 0 w 2086309"/>
                <a:gd name="connsiteY3" fmla="*/ 759507 h 759507"/>
                <a:gd name="connsiteX4" fmla="*/ 0 w 2086309"/>
                <a:gd name="connsiteY4" fmla="*/ 0 h 75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759507">
                  <a:moveTo>
                    <a:pt x="0" y="0"/>
                  </a:moveTo>
                  <a:lnTo>
                    <a:pt x="2086309" y="0"/>
                  </a:lnTo>
                  <a:lnTo>
                    <a:pt x="2086309" y="759507"/>
                  </a:lnTo>
                  <a:lnTo>
                    <a:pt x="0" y="759507"/>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b"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B2A3D"/>
                  </a:solidFill>
                  <a:effectLst/>
                  <a:uLnTx/>
                  <a:uFillTx/>
                  <a:latin typeface="Times New Roman"/>
                  <a:ea typeface="+mn-ea"/>
                  <a:cs typeface="+mn-cs"/>
                </a:rPr>
                <a:t>The original 1031 exchange was legislated into law with the Revenue Act of 1921. The Act provided a p</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rovision for nonrecognition of gain or loss on the exchange of property. </a:t>
              </a:r>
              <a:endParaRPr kumimoji="0" lang="en-US" sz="1200" b="0" i="1" u="none" strike="noStrike" kern="1200" cap="none" spc="0" normalizeH="0" baseline="0" noProof="0" dirty="0">
                <a:ln>
                  <a:noFill/>
                </a:ln>
                <a:solidFill>
                  <a:srgbClr val="454D55"/>
                </a:solidFill>
                <a:effectLst/>
                <a:uLnTx/>
                <a:uFillTx/>
                <a:latin typeface="Times New Roman"/>
                <a:ea typeface="+mn-ea"/>
                <a:cs typeface="+mn-cs"/>
              </a:endParaRPr>
            </a:p>
          </p:txBody>
        </p:sp>
        <p:sp>
          <p:nvSpPr>
            <p:cNvPr id="24" name="Straight Connector 23">
              <a:extLst>
                <a:ext uri="{FF2B5EF4-FFF2-40B4-BE49-F238E27FC236}">
                  <a16:creationId xmlns:a16="http://schemas.microsoft.com/office/drawing/2014/main" id="{0F52D547-ED3D-4A9A-A654-FF5CD2693127}"/>
                </a:ext>
              </a:extLst>
            </p:cNvPr>
            <p:cNvSpPr/>
            <p:nvPr/>
          </p:nvSpPr>
          <p:spPr>
            <a:xfrm>
              <a:off x="3951319" y="3652004"/>
              <a:ext cx="0" cy="238029"/>
            </a:xfrm>
            <a:prstGeom prst="line">
              <a:avLst/>
            </a:prstGeom>
            <a:ln w="25400">
              <a:solidFill>
                <a:schemeClr val="bg1">
                  <a:lumMod val="50000"/>
                </a:schemeClr>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27632E31-CAE0-46BF-9BA0-4ECAE2EE18EB}"/>
                </a:ext>
              </a:extLst>
            </p:cNvPr>
            <p:cNvSpPr/>
            <p:nvPr/>
          </p:nvSpPr>
          <p:spPr>
            <a:xfrm>
              <a:off x="4093567" y="4134946"/>
              <a:ext cx="2086309" cy="408051"/>
            </a:xfrm>
            <a:custGeom>
              <a:avLst/>
              <a:gdLst>
                <a:gd name="connsiteX0" fmla="*/ 0 w 2086309"/>
                <a:gd name="connsiteY0" fmla="*/ 0 h 408051"/>
                <a:gd name="connsiteX1" fmla="*/ 2086309 w 2086309"/>
                <a:gd name="connsiteY1" fmla="*/ 0 h 408051"/>
                <a:gd name="connsiteX2" fmla="*/ 2086309 w 2086309"/>
                <a:gd name="connsiteY2" fmla="*/ 408051 h 408051"/>
                <a:gd name="connsiteX3" fmla="*/ 0 w 2086309"/>
                <a:gd name="connsiteY3" fmla="*/ 408051 h 408051"/>
                <a:gd name="connsiteX4" fmla="*/ 0 w 2086309"/>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408051">
                  <a:moveTo>
                    <a:pt x="0" y="0"/>
                  </a:moveTo>
                  <a:lnTo>
                    <a:pt x="2086309" y="0"/>
                  </a:lnTo>
                  <a:lnTo>
                    <a:pt x="2086309"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400" b="1" i="0" u="none" strike="noStrike" kern="1200" cap="none" spc="0" normalizeH="0" baseline="0" noProof="0" dirty="0">
                  <a:ln>
                    <a:noFill/>
                  </a:ln>
                  <a:solidFill>
                    <a:prstClr val="white"/>
                  </a:solidFill>
                  <a:effectLst/>
                  <a:uLnTx/>
                  <a:uFillTx/>
                  <a:latin typeface="Tahoma"/>
                  <a:ea typeface="+mn-ea"/>
                  <a:cs typeface="+mn-cs"/>
                </a:rPr>
                <a:t>Limitations Imposed on Activities</a:t>
              </a:r>
            </a:p>
          </p:txBody>
        </p:sp>
        <p:sp>
          <p:nvSpPr>
            <p:cNvPr id="26" name="Freeform: Shape 25">
              <a:extLst>
                <a:ext uri="{FF2B5EF4-FFF2-40B4-BE49-F238E27FC236}">
                  <a16:creationId xmlns:a16="http://schemas.microsoft.com/office/drawing/2014/main" id="{F6DA5283-9AA3-4F74-8082-A7A79FA34D1C}"/>
                </a:ext>
              </a:extLst>
            </p:cNvPr>
            <p:cNvSpPr/>
            <p:nvPr/>
          </p:nvSpPr>
          <p:spPr>
            <a:xfrm>
              <a:off x="4093567" y="4542997"/>
              <a:ext cx="2086309" cy="1796843"/>
            </a:xfrm>
            <a:custGeom>
              <a:avLst/>
              <a:gdLst>
                <a:gd name="connsiteX0" fmla="*/ 0 w 2086309"/>
                <a:gd name="connsiteY0" fmla="*/ 0 h 1054131"/>
                <a:gd name="connsiteX1" fmla="*/ 2086309 w 2086309"/>
                <a:gd name="connsiteY1" fmla="*/ 0 h 1054131"/>
                <a:gd name="connsiteX2" fmla="*/ 2086309 w 2086309"/>
                <a:gd name="connsiteY2" fmla="*/ 1054131 h 1054131"/>
                <a:gd name="connsiteX3" fmla="*/ 0 w 2086309"/>
                <a:gd name="connsiteY3" fmla="*/ 1054131 h 1054131"/>
                <a:gd name="connsiteX4" fmla="*/ 0 w 2086309"/>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1054131">
                  <a:moveTo>
                    <a:pt x="0" y="0"/>
                  </a:moveTo>
                  <a:lnTo>
                    <a:pt x="2086309" y="0"/>
                  </a:lnTo>
                  <a:lnTo>
                    <a:pt x="2086309"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Limitations on the scope of exchange activities imposed in 1923 </a:t>
              </a:r>
              <a:r>
                <a:rPr kumimoji="0" lang="en-US" sz="12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excluded stocks, bonds, notes, choses in action, trust certificates and other securities</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 from the nonrecognition provisions of the Revenue Act of 1921. </a:t>
              </a:r>
              <a:r>
                <a:rPr kumimoji="0" lang="en-US" sz="1200" b="0" i="0" u="none" strike="noStrike" kern="1200" cap="none" spc="0" normalizeH="0" baseline="0" noProof="0" dirty="0">
                  <a:ln>
                    <a:noFill/>
                  </a:ln>
                  <a:solidFill>
                    <a:srgbClr val="0B2A3D"/>
                  </a:solidFill>
                  <a:effectLst/>
                  <a:uLnTx/>
                  <a:uFillTx/>
                  <a:latin typeface="Times New Roman"/>
                  <a:ea typeface="+mn-ea"/>
                  <a:cs typeface="+mn-cs"/>
                </a:rPr>
                <a:t>The code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remained without much change until1984</a:t>
              </a:r>
              <a:endParaRPr kumimoji="0" lang="en-US" sz="1200" b="0" i="1" u="none" strike="noStrike" kern="1200" cap="none" spc="0" normalizeH="0" baseline="0" noProof="0" dirty="0">
                <a:ln>
                  <a:noFill/>
                </a:ln>
                <a:solidFill>
                  <a:prstClr val="black"/>
                </a:solidFill>
                <a:effectLst/>
                <a:uLnTx/>
                <a:uFillTx/>
                <a:latin typeface="Times New Roman"/>
                <a:ea typeface="+mn-ea"/>
                <a:cs typeface="+mn-cs"/>
              </a:endParaRPr>
            </a:p>
          </p:txBody>
        </p:sp>
        <p:sp>
          <p:nvSpPr>
            <p:cNvPr id="27" name="Straight Connector 26">
              <a:extLst>
                <a:ext uri="{FF2B5EF4-FFF2-40B4-BE49-F238E27FC236}">
                  <a16:creationId xmlns:a16="http://schemas.microsoft.com/office/drawing/2014/main" id="{A0F2B942-684C-47C3-BE13-D01E0D7275B4}"/>
                </a:ext>
              </a:extLst>
            </p:cNvPr>
            <p:cNvSpPr/>
            <p:nvPr/>
          </p:nvSpPr>
          <p:spPr>
            <a:xfrm>
              <a:off x="5136721" y="3896916"/>
              <a:ext cx="0" cy="238029"/>
            </a:xfrm>
            <a:prstGeom prst="line">
              <a:avLst/>
            </a:prstGeom>
            <a:ln w="25400">
              <a:solidFill>
                <a:schemeClr val="bg1">
                  <a:lumMod val="50000"/>
                </a:schemeClr>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Oval 27">
              <a:extLst>
                <a:ext uri="{FF2B5EF4-FFF2-40B4-BE49-F238E27FC236}">
                  <a16:creationId xmlns:a16="http://schemas.microsoft.com/office/drawing/2014/main" id="{08E1E511-26BD-4EF5-ABBD-19F1417C48F9}"/>
                </a:ext>
              </a:extLst>
            </p:cNvPr>
            <p:cNvSpPr/>
            <p:nvPr/>
          </p:nvSpPr>
          <p:spPr>
            <a:xfrm rot="2700000">
              <a:off x="3924869" y="3863585"/>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B4BFE913-5C27-4DB3-8C13-DB19F992E926}"/>
                </a:ext>
              </a:extLst>
            </p:cNvPr>
            <p:cNvSpPr/>
            <p:nvPr/>
          </p:nvSpPr>
          <p:spPr>
            <a:xfrm rot="2700000">
              <a:off x="5110272"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AB04BB18-3106-46D5-8198-2C7E210EADC0}"/>
                </a:ext>
              </a:extLst>
            </p:cNvPr>
            <p:cNvSpPr/>
            <p:nvPr/>
          </p:nvSpPr>
          <p:spPr>
            <a:xfrm>
              <a:off x="5278970" y="3250835"/>
              <a:ext cx="2086309" cy="408051"/>
            </a:xfrm>
            <a:custGeom>
              <a:avLst/>
              <a:gdLst>
                <a:gd name="connsiteX0" fmla="*/ 0 w 2086309"/>
                <a:gd name="connsiteY0" fmla="*/ 0 h 408051"/>
                <a:gd name="connsiteX1" fmla="*/ 2086309 w 2086309"/>
                <a:gd name="connsiteY1" fmla="*/ 0 h 408051"/>
                <a:gd name="connsiteX2" fmla="*/ 2086309 w 2086309"/>
                <a:gd name="connsiteY2" fmla="*/ 408051 h 408051"/>
                <a:gd name="connsiteX3" fmla="*/ 0 w 2086309"/>
                <a:gd name="connsiteY3" fmla="*/ 408051 h 408051"/>
                <a:gd name="connsiteX4" fmla="*/ 0 w 2086309"/>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408051">
                  <a:moveTo>
                    <a:pt x="0" y="0"/>
                  </a:moveTo>
                  <a:lnTo>
                    <a:pt x="2086309" y="0"/>
                  </a:lnTo>
                  <a:lnTo>
                    <a:pt x="2086309"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400" b="1" i="0" u="none" strike="noStrike" kern="1200" cap="none" spc="0" normalizeH="0" baseline="0" noProof="0" dirty="0">
                  <a:ln>
                    <a:noFill/>
                  </a:ln>
                  <a:solidFill>
                    <a:prstClr val="white"/>
                  </a:solidFill>
                  <a:effectLst/>
                  <a:uLnTx/>
                  <a:uFillTx/>
                  <a:latin typeface="Tahoma"/>
                  <a:ea typeface="+mn-ea"/>
                  <a:cs typeface="+mn-cs"/>
                </a:rPr>
                <a:t>Starker Decision</a:t>
              </a:r>
            </a:p>
          </p:txBody>
        </p:sp>
        <p:sp>
          <p:nvSpPr>
            <p:cNvPr id="31" name="Freeform: Shape 30">
              <a:extLst>
                <a:ext uri="{FF2B5EF4-FFF2-40B4-BE49-F238E27FC236}">
                  <a16:creationId xmlns:a16="http://schemas.microsoft.com/office/drawing/2014/main" id="{D3351F4B-1E66-4CFB-9C03-2100A7325293}"/>
                </a:ext>
              </a:extLst>
            </p:cNvPr>
            <p:cNvSpPr/>
            <p:nvPr/>
          </p:nvSpPr>
          <p:spPr>
            <a:xfrm>
              <a:off x="5278970" y="1807114"/>
              <a:ext cx="2086309" cy="1443722"/>
            </a:xfrm>
            <a:custGeom>
              <a:avLst/>
              <a:gdLst>
                <a:gd name="connsiteX0" fmla="*/ 0 w 2086309"/>
                <a:gd name="connsiteY0" fmla="*/ 0 h 1054131"/>
                <a:gd name="connsiteX1" fmla="*/ 2086309 w 2086309"/>
                <a:gd name="connsiteY1" fmla="*/ 0 h 1054131"/>
                <a:gd name="connsiteX2" fmla="*/ 2086309 w 2086309"/>
                <a:gd name="connsiteY2" fmla="*/ 1054131 h 1054131"/>
                <a:gd name="connsiteX3" fmla="*/ 0 w 2086309"/>
                <a:gd name="connsiteY3" fmla="*/ 1054131 h 1054131"/>
                <a:gd name="connsiteX4" fmla="*/ 0 w 2086309"/>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1054131">
                  <a:moveTo>
                    <a:pt x="0" y="0"/>
                  </a:moveTo>
                  <a:lnTo>
                    <a:pt x="2086309" y="0"/>
                  </a:lnTo>
                  <a:lnTo>
                    <a:pt x="2086309"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b"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The Starker decision made in 1979 by the Ninth Circuit Court of Appeals which established the legal precedent that there could be a delay between transfer of ownership of the RQ and receipt of the RP.</a:t>
              </a:r>
              <a:endParaRPr kumimoji="0" lang="en-US" sz="1200" b="0" i="1" u="none" strike="noStrike" kern="1200" cap="none" spc="0" normalizeH="0" baseline="0" noProof="0" dirty="0">
                <a:ln>
                  <a:noFill/>
                </a:ln>
                <a:solidFill>
                  <a:srgbClr val="454D55"/>
                </a:solidFill>
                <a:effectLst/>
                <a:uLnTx/>
                <a:uFillTx/>
                <a:latin typeface="Times New Roman"/>
                <a:ea typeface="+mn-ea"/>
                <a:cs typeface="+mn-cs"/>
              </a:endParaRPr>
            </a:p>
          </p:txBody>
        </p:sp>
        <p:sp>
          <p:nvSpPr>
            <p:cNvPr id="32" name="Straight Connector 31">
              <a:extLst>
                <a:ext uri="{FF2B5EF4-FFF2-40B4-BE49-F238E27FC236}">
                  <a16:creationId xmlns:a16="http://schemas.microsoft.com/office/drawing/2014/main" id="{2692AC10-BF41-4C24-AB18-2DA7550901D0}"/>
                </a:ext>
              </a:extLst>
            </p:cNvPr>
            <p:cNvSpPr/>
            <p:nvPr/>
          </p:nvSpPr>
          <p:spPr>
            <a:xfrm>
              <a:off x="6322124" y="3658886"/>
              <a:ext cx="0" cy="238029"/>
            </a:xfrm>
            <a:prstGeom prst="line">
              <a:avLst/>
            </a:prstGeom>
            <a:ln w="25400">
              <a:solidFill>
                <a:schemeClr val="bg1">
                  <a:lumMod val="50000"/>
                </a:schemeClr>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Freeform: Shape 32">
              <a:extLst>
                <a:ext uri="{FF2B5EF4-FFF2-40B4-BE49-F238E27FC236}">
                  <a16:creationId xmlns:a16="http://schemas.microsoft.com/office/drawing/2014/main" id="{699AB2C8-492D-4D8C-92DA-359DECA2F93A}"/>
                </a:ext>
              </a:extLst>
            </p:cNvPr>
            <p:cNvSpPr/>
            <p:nvPr/>
          </p:nvSpPr>
          <p:spPr>
            <a:xfrm>
              <a:off x="6464373" y="4134946"/>
              <a:ext cx="2086309" cy="408051"/>
            </a:xfrm>
            <a:custGeom>
              <a:avLst/>
              <a:gdLst>
                <a:gd name="connsiteX0" fmla="*/ 0 w 2086309"/>
                <a:gd name="connsiteY0" fmla="*/ 0 h 408051"/>
                <a:gd name="connsiteX1" fmla="*/ 2086309 w 2086309"/>
                <a:gd name="connsiteY1" fmla="*/ 0 h 408051"/>
                <a:gd name="connsiteX2" fmla="*/ 2086309 w 2086309"/>
                <a:gd name="connsiteY2" fmla="*/ 408051 h 408051"/>
                <a:gd name="connsiteX3" fmla="*/ 0 w 2086309"/>
                <a:gd name="connsiteY3" fmla="*/ 408051 h 408051"/>
                <a:gd name="connsiteX4" fmla="*/ 0 w 2086309"/>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408051">
                  <a:moveTo>
                    <a:pt x="0" y="0"/>
                  </a:moveTo>
                  <a:lnTo>
                    <a:pt x="2086309" y="0"/>
                  </a:lnTo>
                  <a:lnTo>
                    <a:pt x="2086309"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b="1"/>
              </a:pPr>
              <a:r>
                <a:rPr kumimoji="0" lang="en-US" sz="1400" b="1" i="0" u="none" strike="noStrike" kern="1200" cap="none" spc="0" normalizeH="0" baseline="0" noProof="0" dirty="0">
                  <a:ln>
                    <a:noFill/>
                  </a:ln>
                  <a:solidFill>
                    <a:prstClr val="white"/>
                  </a:solidFill>
                  <a:effectLst/>
                  <a:uLnTx/>
                  <a:uFillTx/>
                  <a:latin typeface="Tahoma"/>
                  <a:ea typeface="+mn-ea"/>
                  <a:cs typeface="+mn-cs"/>
                </a:rPr>
                <a:t>Tax Reform Act of 1984 </a:t>
              </a:r>
            </a:p>
          </p:txBody>
        </p:sp>
        <p:sp>
          <p:nvSpPr>
            <p:cNvPr id="34" name="Freeform: Shape 33">
              <a:extLst>
                <a:ext uri="{FF2B5EF4-FFF2-40B4-BE49-F238E27FC236}">
                  <a16:creationId xmlns:a16="http://schemas.microsoft.com/office/drawing/2014/main" id="{BBD54F64-BAF0-4613-B251-055D9CD4FDBB}"/>
                </a:ext>
              </a:extLst>
            </p:cNvPr>
            <p:cNvSpPr/>
            <p:nvPr/>
          </p:nvSpPr>
          <p:spPr>
            <a:xfrm>
              <a:off x="6464373" y="4542997"/>
              <a:ext cx="2086309" cy="1348539"/>
            </a:xfrm>
            <a:custGeom>
              <a:avLst/>
              <a:gdLst>
                <a:gd name="connsiteX0" fmla="*/ 0 w 2086309"/>
                <a:gd name="connsiteY0" fmla="*/ 0 h 1054131"/>
                <a:gd name="connsiteX1" fmla="*/ 2086309 w 2086309"/>
                <a:gd name="connsiteY1" fmla="*/ 0 h 1054131"/>
                <a:gd name="connsiteX2" fmla="*/ 2086309 w 2086309"/>
                <a:gd name="connsiteY2" fmla="*/ 1054131 h 1054131"/>
                <a:gd name="connsiteX3" fmla="*/ 0 w 2086309"/>
                <a:gd name="connsiteY3" fmla="*/ 1054131 h 1054131"/>
                <a:gd name="connsiteX4" fmla="*/ 0 w 2086309"/>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09" h="1054131">
                  <a:moveTo>
                    <a:pt x="0" y="0"/>
                  </a:moveTo>
                  <a:lnTo>
                    <a:pt x="2086309" y="0"/>
                  </a:lnTo>
                  <a:lnTo>
                    <a:pt x="2086309"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Time limits were introduced for non-simultaneous exchanges and interests in partnership were added to the types of properties excluded from nonrecognition treatment. </a:t>
              </a:r>
              <a:endParaRPr kumimoji="0" lang="en-US" sz="1200" b="0" i="1" u="none" strike="noStrike" kern="1200" cap="none" spc="0" normalizeH="0" baseline="0" noProof="0" dirty="0">
                <a:ln>
                  <a:noFill/>
                </a:ln>
                <a:solidFill>
                  <a:srgbClr val="454D55"/>
                </a:solidFill>
                <a:effectLst/>
                <a:uLnTx/>
                <a:uFillTx/>
                <a:latin typeface="Times New Roman"/>
                <a:ea typeface="+mn-ea"/>
                <a:cs typeface="+mn-cs"/>
              </a:endParaRPr>
            </a:p>
          </p:txBody>
        </p:sp>
        <p:sp>
          <p:nvSpPr>
            <p:cNvPr id="35" name="Straight Connector 34">
              <a:extLst>
                <a:ext uri="{FF2B5EF4-FFF2-40B4-BE49-F238E27FC236}">
                  <a16:creationId xmlns:a16="http://schemas.microsoft.com/office/drawing/2014/main" id="{5C1D817D-8C20-4CA6-B094-9DF0ACAA1316}"/>
                </a:ext>
              </a:extLst>
            </p:cNvPr>
            <p:cNvSpPr/>
            <p:nvPr/>
          </p:nvSpPr>
          <p:spPr>
            <a:xfrm>
              <a:off x="7507527" y="3896916"/>
              <a:ext cx="0" cy="238029"/>
            </a:xfrm>
            <a:prstGeom prst="line">
              <a:avLst/>
            </a:prstGeom>
            <a:ln w="25400">
              <a:solidFill>
                <a:schemeClr val="bg1">
                  <a:lumMod val="50000"/>
                </a:schemeClr>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6" name="Oval 35">
              <a:extLst>
                <a:ext uri="{FF2B5EF4-FFF2-40B4-BE49-F238E27FC236}">
                  <a16:creationId xmlns:a16="http://schemas.microsoft.com/office/drawing/2014/main" id="{2955BB7F-E101-4F4B-AACE-B1E81F74C69A}"/>
                </a:ext>
              </a:extLst>
            </p:cNvPr>
            <p:cNvSpPr/>
            <p:nvPr/>
          </p:nvSpPr>
          <p:spPr>
            <a:xfrm rot="2700000">
              <a:off x="6295675"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7" name="Oval 36">
              <a:extLst>
                <a:ext uri="{FF2B5EF4-FFF2-40B4-BE49-F238E27FC236}">
                  <a16:creationId xmlns:a16="http://schemas.microsoft.com/office/drawing/2014/main" id="{7A8E32E0-5373-4440-8EEB-44DB66FF84DE}"/>
                </a:ext>
              </a:extLst>
            </p:cNvPr>
            <p:cNvSpPr/>
            <p:nvPr/>
          </p:nvSpPr>
          <p:spPr>
            <a:xfrm rot="2700000">
              <a:off x="7481078"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sp>
        <p:nvSpPr>
          <p:cNvPr id="10" name="TextBox 9">
            <a:extLst>
              <a:ext uri="{FF2B5EF4-FFF2-40B4-BE49-F238E27FC236}">
                <a16:creationId xmlns:a16="http://schemas.microsoft.com/office/drawing/2014/main" id="{555D402B-46F1-4898-96ED-1C931E61FE24}"/>
              </a:ext>
            </a:extLst>
          </p:cNvPr>
          <p:cNvSpPr txBox="1"/>
          <p:nvPr/>
        </p:nvSpPr>
        <p:spPr>
          <a:xfrm>
            <a:off x="2472190" y="3611223"/>
            <a:ext cx="658335" cy="307777"/>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solidFill>
                <a:effectLst/>
                <a:uLnTx/>
                <a:uFillTx/>
                <a:latin typeface="Tahoma"/>
                <a:ea typeface="+mn-ea"/>
                <a:cs typeface="+mn-cs"/>
              </a:rPr>
              <a:t>1918</a:t>
            </a:r>
          </a:p>
        </p:txBody>
      </p:sp>
      <p:sp>
        <p:nvSpPr>
          <p:cNvPr id="11" name="TextBox 10">
            <a:extLst>
              <a:ext uri="{FF2B5EF4-FFF2-40B4-BE49-F238E27FC236}">
                <a16:creationId xmlns:a16="http://schemas.microsoft.com/office/drawing/2014/main" id="{9F525854-7BFA-425F-80CF-5226496C8D2C}"/>
              </a:ext>
            </a:extLst>
          </p:cNvPr>
          <p:cNvSpPr txBox="1"/>
          <p:nvPr/>
        </p:nvSpPr>
        <p:spPr>
          <a:xfrm>
            <a:off x="3643108" y="3873590"/>
            <a:ext cx="658335" cy="307777"/>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solidFill>
                <a:effectLst/>
                <a:uLnTx/>
                <a:uFillTx/>
                <a:latin typeface="Tahoma"/>
                <a:ea typeface="+mn-ea"/>
                <a:cs typeface="+mn-cs"/>
              </a:rPr>
              <a:t>1921</a:t>
            </a:r>
          </a:p>
        </p:txBody>
      </p:sp>
      <p:sp>
        <p:nvSpPr>
          <p:cNvPr id="12" name="TextBox 11">
            <a:extLst>
              <a:ext uri="{FF2B5EF4-FFF2-40B4-BE49-F238E27FC236}">
                <a16:creationId xmlns:a16="http://schemas.microsoft.com/office/drawing/2014/main" id="{D93A277C-0113-41AA-BBC2-139B0DEC9F32}"/>
              </a:ext>
            </a:extLst>
          </p:cNvPr>
          <p:cNvSpPr txBox="1"/>
          <p:nvPr/>
        </p:nvSpPr>
        <p:spPr>
          <a:xfrm>
            <a:off x="4817076" y="3613705"/>
            <a:ext cx="652280" cy="307777"/>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solidFill>
                <a:effectLst/>
                <a:uLnTx/>
                <a:uFillTx/>
                <a:latin typeface="Tahoma"/>
                <a:ea typeface="+mn-ea"/>
                <a:cs typeface="+mn-cs"/>
              </a:rPr>
              <a:t>1923</a:t>
            </a:r>
          </a:p>
        </p:txBody>
      </p:sp>
      <p:sp>
        <p:nvSpPr>
          <p:cNvPr id="13" name="TextBox 12">
            <a:extLst>
              <a:ext uri="{FF2B5EF4-FFF2-40B4-BE49-F238E27FC236}">
                <a16:creationId xmlns:a16="http://schemas.microsoft.com/office/drawing/2014/main" id="{859033A4-097B-446D-AA0A-F644C08F3F29}"/>
              </a:ext>
            </a:extLst>
          </p:cNvPr>
          <p:cNvSpPr txBox="1"/>
          <p:nvPr/>
        </p:nvSpPr>
        <p:spPr>
          <a:xfrm>
            <a:off x="6029064" y="3880745"/>
            <a:ext cx="636690" cy="307777"/>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solidFill>
                <a:effectLst/>
                <a:uLnTx/>
                <a:uFillTx/>
                <a:latin typeface="Tahoma"/>
                <a:ea typeface="+mn-ea"/>
                <a:cs typeface="+mn-cs"/>
              </a:rPr>
              <a:t>1979</a:t>
            </a:r>
          </a:p>
        </p:txBody>
      </p:sp>
      <p:sp>
        <p:nvSpPr>
          <p:cNvPr id="14" name="TextBox 13">
            <a:extLst>
              <a:ext uri="{FF2B5EF4-FFF2-40B4-BE49-F238E27FC236}">
                <a16:creationId xmlns:a16="http://schemas.microsoft.com/office/drawing/2014/main" id="{C70936F1-47C3-44E6-A593-F0178DC6C93E}"/>
              </a:ext>
            </a:extLst>
          </p:cNvPr>
          <p:cNvSpPr txBox="1"/>
          <p:nvPr/>
        </p:nvSpPr>
        <p:spPr>
          <a:xfrm>
            <a:off x="7177063" y="3619662"/>
            <a:ext cx="652279" cy="307777"/>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solidFill>
                <a:effectLst/>
                <a:uLnTx/>
                <a:uFillTx/>
                <a:latin typeface="Tahoma"/>
                <a:ea typeface="+mn-ea"/>
                <a:cs typeface="+mn-cs"/>
              </a:rPr>
              <a:t>1984</a:t>
            </a:r>
          </a:p>
        </p:txBody>
      </p:sp>
      <p:sp>
        <p:nvSpPr>
          <p:cNvPr id="15" name="TextBox 14">
            <a:extLst>
              <a:ext uri="{FF2B5EF4-FFF2-40B4-BE49-F238E27FC236}">
                <a16:creationId xmlns:a16="http://schemas.microsoft.com/office/drawing/2014/main" id="{05986043-D561-4B14-95E2-4B7C1D5EB272}"/>
              </a:ext>
            </a:extLst>
          </p:cNvPr>
          <p:cNvSpPr txBox="1"/>
          <p:nvPr/>
        </p:nvSpPr>
        <p:spPr>
          <a:xfrm>
            <a:off x="1281816" y="3873589"/>
            <a:ext cx="642768" cy="307777"/>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solidFill>
                <a:effectLst/>
                <a:uLnTx/>
                <a:uFillTx/>
                <a:latin typeface="Tahoma"/>
                <a:ea typeface="+mn-ea"/>
                <a:cs typeface="+mn-cs"/>
              </a:rPr>
              <a:t>1913</a:t>
            </a:r>
          </a:p>
        </p:txBody>
      </p:sp>
    </p:spTree>
    <p:extLst>
      <p:ext uri="{BB962C8B-B14F-4D97-AF65-F5344CB8AC3E}">
        <p14:creationId xmlns:p14="http://schemas.microsoft.com/office/powerpoint/2010/main" val="2683335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1886-AA43-422E-B193-F1F3DF7D8A4D}"/>
              </a:ext>
            </a:extLst>
          </p:cNvPr>
          <p:cNvSpPr>
            <a:spLocks noGrp="1"/>
          </p:cNvSpPr>
          <p:nvPr>
            <p:ph type="title"/>
          </p:nvPr>
        </p:nvSpPr>
        <p:spPr/>
        <p:txBody>
          <a:bodyPr>
            <a:normAutofit/>
          </a:bodyPr>
          <a:lstStyle/>
          <a:p>
            <a:r>
              <a:rPr lang="en-US" dirty="0">
                <a:solidFill>
                  <a:schemeClr val="accent6">
                    <a:lumMod val="75000"/>
                  </a:schemeClr>
                </a:solidFill>
              </a:rPr>
              <a:t>IRS Section 1031 Timeline</a:t>
            </a:r>
            <a:endParaRPr lang="en-US" sz="1725" b="0" i="1" dirty="0">
              <a:solidFill>
                <a:schemeClr val="accent6">
                  <a:lumMod val="75000"/>
                </a:schemeClr>
              </a:solidFill>
              <a:latin typeface="+mn-lt"/>
            </a:endParaRPr>
          </a:p>
        </p:txBody>
      </p:sp>
      <p:sp>
        <p:nvSpPr>
          <p:cNvPr id="9" name="Text Placeholder 8">
            <a:extLst>
              <a:ext uri="{FF2B5EF4-FFF2-40B4-BE49-F238E27FC236}">
                <a16:creationId xmlns:a16="http://schemas.microsoft.com/office/drawing/2014/main" id="{B3FD7E2D-55A3-433C-BAB3-4F8446A36214}"/>
              </a:ext>
            </a:extLst>
          </p:cNvPr>
          <p:cNvSpPr>
            <a:spLocks noGrp="1"/>
          </p:cNvSpPr>
          <p:nvPr>
            <p:ph type="body" sz="quarter" idx="10"/>
          </p:nvPr>
        </p:nvSpPr>
        <p:spPr>
          <a:xfrm>
            <a:off x="394637" y="949909"/>
            <a:ext cx="8033147" cy="350462"/>
          </a:xfrm>
        </p:spPr>
        <p:txBody>
          <a:bodyPr/>
          <a:lstStyle/>
          <a:p>
            <a:r>
              <a:rPr lang="en-US" dirty="0"/>
              <a:t>History &amp; Statutory Development</a:t>
            </a:r>
          </a:p>
          <a:p>
            <a:endParaRPr lang="en-US" dirty="0"/>
          </a:p>
        </p:txBody>
      </p:sp>
      <p:grpSp>
        <p:nvGrpSpPr>
          <p:cNvPr id="3" name="Group 2" descr="SmartArt timeline">
            <a:extLst>
              <a:ext uri="{FF2B5EF4-FFF2-40B4-BE49-F238E27FC236}">
                <a16:creationId xmlns:a16="http://schemas.microsoft.com/office/drawing/2014/main" id="{DDD3BB21-FF68-4881-AADA-FCD4C952FA57}"/>
              </a:ext>
            </a:extLst>
          </p:cNvPr>
          <p:cNvGrpSpPr/>
          <p:nvPr/>
        </p:nvGrpSpPr>
        <p:grpSpPr>
          <a:xfrm>
            <a:off x="394125" y="1439091"/>
            <a:ext cx="8299847" cy="5320937"/>
            <a:chOff x="394097" y="1342990"/>
            <a:chExt cx="8299847" cy="5320937"/>
          </a:xfrm>
        </p:grpSpPr>
        <p:sp>
          <p:nvSpPr>
            <p:cNvPr id="5" name="Straight Connector 4">
              <a:extLst>
                <a:ext uri="{FF2B5EF4-FFF2-40B4-BE49-F238E27FC236}">
                  <a16:creationId xmlns:a16="http://schemas.microsoft.com/office/drawing/2014/main" id="{C65E5DEB-4968-4483-A2A7-2FF23C18652D}"/>
                </a:ext>
              </a:extLst>
            </p:cNvPr>
            <p:cNvSpPr/>
            <p:nvPr/>
          </p:nvSpPr>
          <p:spPr>
            <a:xfrm>
              <a:off x="394097" y="3896916"/>
              <a:ext cx="8299847" cy="0"/>
            </a:xfrm>
            <a:prstGeom prst="line">
              <a:avLst/>
            </a:prstGeom>
            <a:ln w="38100">
              <a:solidFill>
                <a:schemeClr val="bg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AA862400-3393-4235-9411-C271B91C1503}"/>
                </a:ext>
              </a:extLst>
            </p:cNvPr>
            <p:cNvSpPr/>
            <p:nvPr/>
          </p:nvSpPr>
          <p:spPr>
            <a:xfrm>
              <a:off x="563984" y="3250835"/>
              <a:ext cx="2432244" cy="408051"/>
            </a:xfrm>
            <a:custGeom>
              <a:avLst/>
              <a:gdLst>
                <a:gd name="connsiteX0" fmla="*/ 0 w 2432244"/>
                <a:gd name="connsiteY0" fmla="*/ 0 h 408051"/>
                <a:gd name="connsiteX1" fmla="*/ 2432244 w 2432244"/>
                <a:gd name="connsiteY1" fmla="*/ 0 h 408051"/>
                <a:gd name="connsiteX2" fmla="*/ 2432244 w 2432244"/>
                <a:gd name="connsiteY2" fmla="*/ 408051 h 408051"/>
                <a:gd name="connsiteX3" fmla="*/ 0 w 2432244"/>
                <a:gd name="connsiteY3" fmla="*/ 408051 h 408051"/>
                <a:gd name="connsiteX4" fmla="*/ 0 w 2432244"/>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408051">
                  <a:moveTo>
                    <a:pt x="0" y="0"/>
                  </a:moveTo>
                  <a:lnTo>
                    <a:pt x="2432244" y="0"/>
                  </a:lnTo>
                  <a:lnTo>
                    <a:pt x="2432244"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400" kern="1200" dirty="0">
                  <a:latin typeface="+mj-lt"/>
                </a:rPr>
                <a:t>Budget Reconciliation Act of 1989</a:t>
              </a:r>
            </a:p>
          </p:txBody>
        </p:sp>
        <p:sp>
          <p:nvSpPr>
            <p:cNvPr id="7" name="Freeform: Shape 6">
              <a:extLst>
                <a:ext uri="{FF2B5EF4-FFF2-40B4-BE49-F238E27FC236}">
                  <a16:creationId xmlns:a16="http://schemas.microsoft.com/office/drawing/2014/main" id="{799B41E5-CB24-482D-B147-73BE5A4FF078}"/>
                </a:ext>
              </a:extLst>
            </p:cNvPr>
            <p:cNvSpPr/>
            <p:nvPr/>
          </p:nvSpPr>
          <p:spPr>
            <a:xfrm>
              <a:off x="563984" y="1342990"/>
              <a:ext cx="2432244" cy="1907845"/>
            </a:xfrm>
            <a:custGeom>
              <a:avLst/>
              <a:gdLst>
                <a:gd name="connsiteX0" fmla="*/ 0 w 2432244"/>
                <a:gd name="connsiteY0" fmla="*/ 0 h 1054131"/>
                <a:gd name="connsiteX1" fmla="*/ 2432244 w 2432244"/>
                <a:gd name="connsiteY1" fmla="*/ 0 h 1054131"/>
                <a:gd name="connsiteX2" fmla="*/ 2432244 w 2432244"/>
                <a:gd name="connsiteY2" fmla="*/ 1054131 h 1054131"/>
                <a:gd name="connsiteX3" fmla="*/ 0 w 2432244"/>
                <a:gd name="connsiteY3" fmla="*/ 1054131 h 1054131"/>
                <a:gd name="connsiteX4" fmla="*/ 0 w 2432244"/>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1054131">
                  <a:moveTo>
                    <a:pt x="0" y="0"/>
                  </a:moveTo>
                  <a:lnTo>
                    <a:pt x="2432244" y="0"/>
                  </a:lnTo>
                  <a:lnTo>
                    <a:pt x="2432244" y="1054131"/>
                  </a:lnTo>
                  <a:lnTo>
                    <a:pt x="0" y="1054131"/>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b" anchorCtr="0">
              <a:noAutofit/>
            </a:bodyPr>
            <a:lstStyle/>
            <a:p>
              <a:pPr marL="0" lvl="0" indent="0" algn="l" defTabSz="533400">
                <a:lnSpc>
                  <a:spcPct val="90000"/>
                </a:lnSpc>
                <a:spcBef>
                  <a:spcPct val="0"/>
                </a:spcBef>
                <a:spcAft>
                  <a:spcPct val="35000"/>
                </a:spcAft>
                <a:buNone/>
              </a:pPr>
              <a:r>
                <a:rPr lang="en-US" sz="1200" kern="1200" dirty="0"/>
                <a:t>The Act added 1031(f) that stated exchanges between related parties would continue to qualify for deferral of gain provided neither the exchanger or the related person disposes within two years the property received in the exchange. </a:t>
              </a:r>
            </a:p>
            <a:p>
              <a:pPr marL="0" lvl="0" indent="0" algn="l" defTabSz="533400">
                <a:lnSpc>
                  <a:spcPct val="90000"/>
                </a:lnSpc>
                <a:spcBef>
                  <a:spcPct val="0"/>
                </a:spcBef>
                <a:spcAft>
                  <a:spcPct val="35000"/>
                </a:spcAft>
                <a:buNone/>
              </a:pPr>
              <a:r>
                <a:rPr lang="en-US" sz="1200" kern="1200" dirty="0"/>
                <a:t>Additionally, the 1989 Act added that property inside US and outside US are not properties of like-kind</a:t>
              </a:r>
            </a:p>
          </p:txBody>
        </p:sp>
        <p:sp>
          <p:nvSpPr>
            <p:cNvPr id="8" name="Straight Connector 7">
              <a:extLst>
                <a:ext uri="{FF2B5EF4-FFF2-40B4-BE49-F238E27FC236}">
                  <a16:creationId xmlns:a16="http://schemas.microsoft.com/office/drawing/2014/main" id="{3658420B-DBE1-4719-B3E9-8FC6F9F95A22}"/>
                </a:ext>
              </a:extLst>
            </p:cNvPr>
            <p:cNvSpPr/>
            <p:nvPr/>
          </p:nvSpPr>
          <p:spPr>
            <a:xfrm>
              <a:off x="1780106" y="3658886"/>
              <a:ext cx="0" cy="238029"/>
            </a:xfrm>
            <a:prstGeom prst="line">
              <a:avLst/>
            </a:prstGeom>
            <a:ln w="25400">
              <a:solidFill>
                <a:schemeClr val="bg2"/>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EF666197-62FE-47BF-A563-EF72DE22B125}"/>
                </a:ext>
              </a:extLst>
            </p:cNvPr>
            <p:cNvSpPr/>
            <p:nvPr/>
          </p:nvSpPr>
          <p:spPr>
            <a:xfrm>
              <a:off x="1945941" y="4134946"/>
              <a:ext cx="2432244" cy="408051"/>
            </a:xfrm>
            <a:custGeom>
              <a:avLst/>
              <a:gdLst>
                <a:gd name="connsiteX0" fmla="*/ 0 w 2432244"/>
                <a:gd name="connsiteY0" fmla="*/ 0 h 408051"/>
                <a:gd name="connsiteX1" fmla="*/ 2432244 w 2432244"/>
                <a:gd name="connsiteY1" fmla="*/ 0 h 408051"/>
                <a:gd name="connsiteX2" fmla="*/ 2432244 w 2432244"/>
                <a:gd name="connsiteY2" fmla="*/ 408051 h 408051"/>
                <a:gd name="connsiteX3" fmla="*/ 0 w 2432244"/>
                <a:gd name="connsiteY3" fmla="*/ 408051 h 408051"/>
                <a:gd name="connsiteX4" fmla="*/ 0 w 2432244"/>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408051">
                  <a:moveTo>
                    <a:pt x="0" y="0"/>
                  </a:moveTo>
                  <a:lnTo>
                    <a:pt x="2432244" y="0"/>
                  </a:lnTo>
                  <a:lnTo>
                    <a:pt x="2432244"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b="1" u="none" kern="1200" dirty="0">
                  <a:solidFill>
                    <a:schemeClr val="bg1"/>
                  </a:solidFill>
                  <a:latin typeface="+mj-lt"/>
                </a:rPr>
                <a:t>1990 </a:t>
              </a:r>
              <a:r>
                <a:rPr lang="en-US" sz="1600" b="1" kern="1200" dirty="0">
                  <a:solidFill>
                    <a:schemeClr val="bg1"/>
                  </a:solidFill>
                  <a:latin typeface="+mj-lt"/>
                </a:rPr>
                <a:t>IRS Ruling </a:t>
              </a:r>
              <a:endParaRPr lang="en-US" sz="1600" b="1" kern="1200" dirty="0">
                <a:latin typeface="+mj-lt"/>
              </a:endParaRPr>
            </a:p>
          </p:txBody>
        </p:sp>
        <p:sp>
          <p:nvSpPr>
            <p:cNvPr id="18" name="Freeform: Shape 17">
              <a:extLst>
                <a:ext uri="{FF2B5EF4-FFF2-40B4-BE49-F238E27FC236}">
                  <a16:creationId xmlns:a16="http://schemas.microsoft.com/office/drawing/2014/main" id="{498CFD35-906F-433D-9210-45653B668775}"/>
                </a:ext>
              </a:extLst>
            </p:cNvPr>
            <p:cNvSpPr/>
            <p:nvPr/>
          </p:nvSpPr>
          <p:spPr>
            <a:xfrm>
              <a:off x="1945941" y="4542997"/>
              <a:ext cx="2432244" cy="1054131"/>
            </a:xfrm>
            <a:custGeom>
              <a:avLst/>
              <a:gdLst>
                <a:gd name="connsiteX0" fmla="*/ 0 w 2432244"/>
                <a:gd name="connsiteY0" fmla="*/ 0 h 1054131"/>
                <a:gd name="connsiteX1" fmla="*/ 2432244 w 2432244"/>
                <a:gd name="connsiteY1" fmla="*/ 0 h 1054131"/>
                <a:gd name="connsiteX2" fmla="*/ 2432244 w 2432244"/>
                <a:gd name="connsiteY2" fmla="*/ 1054131 h 1054131"/>
                <a:gd name="connsiteX3" fmla="*/ 0 w 2432244"/>
                <a:gd name="connsiteY3" fmla="*/ 1054131 h 1054131"/>
                <a:gd name="connsiteX4" fmla="*/ 0 w 2432244"/>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1054131">
                  <a:moveTo>
                    <a:pt x="0" y="0"/>
                  </a:moveTo>
                  <a:lnTo>
                    <a:pt x="2432244" y="0"/>
                  </a:lnTo>
                  <a:lnTo>
                    <a:pt x="2432244"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tx1"/>
                  </a:solidFill>
                </a:rPr>
                <a:t>In April of </a:t>
              </a:r>
              <a:r>
                <a:rPr lang="en-US" sz="1200" b="0" u="sng" kern="1200" dirty="0">
                  <a:solidFill>
                    <a:schemeClr val="tx1"/>
                  </a:solidFill>
                </a:rPr>
                <a:t>1990</a:t>
              </a:r>
              <a:r>
                <a:rPr lang="en-US" sz="1200" b="0" kern="1200" dirty="0">
                  <a:solidFill>
                    <a:schemeClr val="tx1"/>
                  </a:solidFill>
                </a:rPr>
                <a:t> an IRS Revenue Ruling authorized the use of </a:t>
              </a:r>
              <a:r>
                <a:rPr lang="en-US" sz="1200" b="0" u="sng" kern="1200" dirty="0">
                  <a:solidFill>
                    <a:schemeClr val="tx1"/>
                  </a:solidFill>
                </a:rPr>
                <a:t>direct deeding</a:t>
              </a:r>
              <a:endParaRPr lang="en-US" sz="1200" b="1" kern="1200" dirty="0">
                <a:solidFill>
                  <a:schemeClr val="bg1"/>
                </a:solidFill>
                <a:latin typeface="+mj-lt"/>
              </a:endParaRPr>
            </a:p>
            <a:p>
              <a:pPr marL="0" lvl="0" indent="0" algn="l" defTabSz="533400">
                <a:lnSpc>
                  <a:spcPct val="90000"/>
                </a:lnSpc>
                <a:spcBef>
                  <a:spcPct val="0"/>
                </a:spcBef>
                <a:spcAft>
                  <a:spcPct val="35000"/>
                </a:spcAft>
                <a:buNone/>
              </a:pPr>
              <a:r>
                <a:rPr lang="en-US" sz="1200" b="0" u="sng" kern="1200" dirty="0">
                  <a:solidFill>
                    <a:schemeClr val="tx1"/>
                  </a:solidFill>
                </a:rPr>
                <a:t>IRS Form 8824</a:t>
              </a:r>
              <a:r>
                <a:rPr lang="en-US" sz="1200" b="0" kern="1200" dirty="0">
                  <a:solidFill>
                    <a:schemeClr val="tx1"/>
                  </a:solidFill>
                </a:rPr>
                <a:t> was published to simplify reporting of an exchange.</a:t>
              </a:r>
              <a:endParaRPr lang="en-US" sz="1200" b="0" i="1" kern="1200" dirty="0">
                <a:solidFill>
                  <a:schemeClr val="tx1"/>
                </a:solidFill>
                <a:latin typeface="+mn-lt"/>
                <a:ea typeface="+mn-ea"/>
                <a:cs typeface="+mn-cs"/>
              </a:endParaRPr>
            </a:p>
          </p:txBody>
        </p:sp>
        <p:sp>
          <p:nvSpPr>
            <p:cNvPr id="19" name="Straight Connector 18">
              <a:extLst>
                <a:ext uri="{FF2B5EF4-FFF2-40B4-BE49-F238E27FC236}">
                  <a16:creationId xmlns:a16="http://schemas.microsoft.com/office/drawing/2014/main" id="{04A0F0B7-0835-45C6-943F-BAD5BFBA8EB3}"/>
                </a:ext>
              </a:extLst>
            </p:cNvPr>
            <p:cNvSpPr/>
            <p:nvPr/>
          </p:nvSpPr>
          <p:spPr>
            <a:xfrm>
              <a:off x="3162063" y="3896916"/>
              <a:ext cx="0" cy="238029"/>
            </a:xfrm>
            <a:prstGeom prst="line">
              <a:avLst/>
            </a:prstGeom>
            <a:ln w="25400"/>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Oval 19">
              <a:extLst>
                <a:ext uri="{FF2B5EF4-FFF2-40B4-BE49-F238E27FC236}">
                  <a16:creationId xmlns:a16="http://schemas.microsoft.com/office/drawing/2014/main" id="{5912D34B-F896-4CE4-A590-574982794677}"/>
                </a:ext>
              </a:extLst>
            </p:cNvPr>
            <p:cNvSpPr/>
            <p:nvPr/>
          </p:nvSpPr>
          <p:spPr>
            <a:xfrm rot="2700000">
              <a:off x="1753657"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73CE2991-5FCF-4E8A-A009-841F839BCEAB}"/>
                </a:ext>
              </a:extLst>
            </p:cNvPr>
            <p:cNvSpPr/>
            <p:nvPr/>
          </p:nvSpPr>
          <p:spPr>
            <a:xfrm rot="2700000">
              <a:off x="3135614" y="3870467"/>
              <a:ext cx="52898" cy="52898"/>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1E16DB34-2057-4ABD-88E2-8940572D3C7D}"/>
                </a:ext>
              </a:extLst>
            </p:cNvPr>
            <p:cNvSpPr/>
            <p:nvPr/>
          </p:nvSpPr>
          <p:spPr>
            <a:xfrm>
              <a:off x="3327898" y="3250835"/>
              <a:ext cx="2432244" cy="408051"/>
            </a:xfrm>
            <a:custGeom>
              <a:avLst/>
              <a:gdLst>
                <a:gd name="connsiteX0" fmla="*/ 0 w 2432244"/>
                <a:gd name="connsiteY0" fmla="*/ 0 h 408051"/>
                <a:gd name="connsiteX1" fmla="*/ 2432244 w 2432244"/>
                <a:gd name="connsiteY1" fmla="*/ 0 h 408051"/>
                <a:gd name="connsiteX2" fmla="*/ 2432244 w 2432244"/>
                <a:gd name="connsiteY2" fmla="*/ 408051 h 408051"/>
                <a:gd name="connsiteX3" fmla="*/ 0 w 2432244"/>
                <a:gd name="connsiteY3" fmla="*/ 408051 h 408051"/>
                <a:gd name="connsiteX4" fmla="*/ 0 w 2432244"/>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408051">
                  <a:moveTo>
                    <a:pt x="0" y="0"/>
                  </a:moveTo>
                  <a:lnTo>
                    <a:pt x="2432244" y="0"/>
                  </a:lnTo>
                  <a:lnTo>
                    <a:pt x="2432244"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400" b="1" kern="1200" dirty="0">
                  <a:solidFill>
                    <a:schemeClr val="bg1"/>
                  </a:solidFill>
                  <a:latin typeface="+mj-lt"/>
                </a:rPr>
                <a:t>IRS Publishes Final Regulation</a:t>
              </a:r>
            </a:p>
          </p:txBody>
        </p:sp>
        <p:sp>
          <p:nvSpPr>
            <p:cNvPr id="23" name="Freeform: Shape 22">
              <a:extLst>
                <a:ext uri="{FF2B5EF4-FFF2-40B4-BE49-F238E27FC236}">
                  <a16:creationId xmlns:a16="http://schemas.microsoft.com/office/drawing/2014/main" id="{52BB1327-7699-461A-82A6-60545390EC27}"/>
                </a:ext>
              </a:extLst>
            </p:cNvPr>
            <p:cNvSpPr/>
            <p:nvPr/>
          </p:nvSpPr>
          <p:spPr>
            <a:xfrm>
              <a:off x="3327898" y="1686692"/>
              <a:ext cx="2432244" cy="1564144"/>
            </a:xfrm>
            <a:custGeom>
              <a:avLst/>
              <a:gdLst>
                <a:gd name="connsiteX0" fmla="*/ 0 w 2432244"/>
                <a:gd name="connsiteY0" fmla="*/ 0 h 1054131"/>
                <a:gd name="connsiteX1" fmla="*/ 2432244 w 2432244"/>
                <a:gd name="connsiteY1" fmla="*/ 0 h 1054131"/>
                <a:gd name="connsiteX2" fmla="*/ 2432244 w 2432244"/>
                <a:gd name="connsiteY2" fmla="*/ 1054131 h 1054131"/>
                <a:gd name="connsiteX3" fmla="*/ 0 w 2432244"/>
                <a:gd name="connsiteY3" fmla="*/ 1054131 h 1054131"/>
                <a:gd name="connsiteX4" fmla="*/ 0 w 2432244"/>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1054131">
                  <a:moveTo>
                    <a:pt x="0" y="0"/>
                  </a:moveTo>
                  <a:lnTo>
                    <a:pt x="2432244" y="0"/>
                  </a:lnTo>
                  <a:lnTo>
                    <a:pt x="2432244" y="1054131"/>
                  </a:lnTo>
                  <a:lnTo>
                    <a:pt x="0" y="1054131"/>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b" anchorCtr="0">
              <a:noAutofit/>
            </a:bodyPr>
            <a:lstStyle/>
            <a:p>
              <a:pPr marL="0" lvl="0" indent="0" algn="l" defTabSz="533400">
                <a:lnSpc>
                  <a:spcPct val="90000"/>
                </a:lnSpc>
                <a:spcBef>
                  <a:spcPct val="0"/>
                </a:spcBef>
                <a:spcAft>
                  <a:spcPct val="35000"/>
                </a:spcAft>
                <a:buNone/>
              </a:pPr>
              <a:r>
                <a:rPr lang="en-US" sz="1200" b="0" kern="1200" dirty="0">
                  <a:solidFill>
                    <a:schemeClr val="tx1"/>
                  </a:solidFill>
                </a:rPr>
                <a:t>Published May 1, 1991, the IRS’s final regulation gives </a:t>
              </a:r>
              <a:r>
                <a:rPr lang="en-US" sz="1200" b="0" u="sng" kern="1200" dirty="0">
                  <a:solidFill>
                    <a:schemeClr val="tx1"/>
                  </a:solidFill>
                </a:rPr>
                <a:t>specific and clear guidance </a:t>
              </a:r>
              <a:r>
                <a:rPr lang="en-US" sz="1200" b="0" kern="1200" dirty="0">
                  <a:solidFill>
                    <a:schemeClr val="tx1"/>
                  </a:solidFill>
                </a:rPr>
                <a:t>for the conduct of a tax deferred exchange. </a:t>
              </a:r>
              <a:endParaRPr lang="en-US" sz="1200" b="0" kern="1200" dirty="0">
                <a:solidFill>
                  <a:schemeClr val="tx1"/>
                </a:solidFill>
                <a:latin typeface="+mj-lt"/>
              </a:endParaRPr>
            </a:p>
            <a:p>
              <a:pPr marL="0" lvl="0" indent="0" algn="l" defTabSz="533400">
                <a:lnSpc>
                  <a:spcPct val="90000"/>
                </a:lnSpc>
                <a:spcBef>
                  <a:spcPct val="0"/>
                </a:spcBef>
                <a:spcAft>
                  <a:spcPct val="35000"/>
                </a:spcAft>
                <a:buNone/>
              </a:pPr>
              <a:r>
                <a:rPr lang="en-US" sz="1200" b="0" u="none" kern="1200" dirty="0">
                  <a:solidFill>
                    <a:schemeClr val="tx1"/>
                  </a:solidFill>
                </a:rPr>
                <a:t>Covers role of the qualified intermediary, assignment of contracts, control of escrow funds, and identification requirements.</a:t>
              </a:r>
              <a:endParaRPr lang="en-US" sz="1200" b="0" u="none" kern="1200" dirty="0">
                <a:solidFill>
                  <a:schemeClr val="tx1"/>
                </a:solidFill>
                <a:latin typeface="+mj-lt"/>
              </a:endParaRPr>
            </a:p>
          </p:txBody>
        </p:sp>
        <p:sp>
          <p:nvSpPr>
            <p:cNvPr id="24" name="Straight Connector 23">
              <a:extLst>
                <a:ext uri="{FF2B5EF4-FFF2-40B4-BE49-F238E27FC236}">
                  <a16:creationId xmlns:a16="http://schemas.microsoft.com/office/drawing/2014/main" id="{166CF86B-D247-441A-ADF6-AE8C4853B474}"/>
                </a:ext>
              </a:extLst>
            </p:cNvPr>
            <p:cNvSpPr/>
            <p:nvPr/>
          </p:nvSpPr>
          <p:spPr>
            <a:xfrm>
              <a:off x="4544020" y="3658886"/>
              <a:ext cx="0" cy="238029"/>
            </a:xfrm>
            <a:prstGeom prst="line">
              <a:avLst/>
            </a:prstGeom>
            <a:ln w="25400"/>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208E554-1BBB-43F8-96C6-44F85B6B4398}"/>
                </a:ext>
              </a:extLst>
            </p:cNvPr>
            <p:cNvSpPr/>
            <p:nvPr/>
          </p:nvSpPr>
          <p:spPr>
            <a:xfrm>
              <a:off x="4709855" y="4134946"/>
              <a:ext cx="2432244" cy="408051"/>
            </a:xfrm>
            <a:custGeom>
              <a:avLst/>
              <a:gdLst>
                <a:gd name="connsiteX0" fmla="*/ 0 w 2432244"/>
                <a:gd name="connsiteY0" fmla="*/ 0 h 408051"/>
                <a:gd name="connsiteX1" fmla="*/ 2432244 w 2432244"/>
                <a:gd name="connsiteY1" fmla="*/ 0 h 408051"/>
                <a:gd name="connsiteX2" fmla="*/ 2432244 w 2432244"/>
                <a:gd name="connsiteY2" fmla="*/ 408051 h 408051"/>
                <a:gd name="connsiteX3" fmla="*/ 0 w 2432244"/>
                <a:gd name="connsiteY3" fmla="*/ 408051 h 408051"/>
                <a:gd name="connsiteX4" fmla="*/ 0 w 2432244"/>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408051">
                  <a:moveTo>
                    <a:pt x="0" y="0"/>
                  </a:moveTo>
                  <a:lnTo>
                    <a:pt x="2432244" y="0"/>
                  </a:lnTo>
                  <a:lnTo>
                    <a:pt x="2432244"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400" kern="1200" dirty="0">
                  <a:latin typeface="+mj-lt"/>
                </a:rPr>
                <a:t>“Safe Harbor” Established</a:t>
              </a:r>
            </a:p>
          </p:txBody>
        </p:sp>
        <p:sp>
          <p:nvSpPr>
            <p:cNvPr id="26" name="Freeform: Shape 25">
              <a:extLst>
                <a:ext uri="{FF2B5EF4-FFF2-40B4-BE49-F238E27FC236}">
                  <a16:creationId xmlns:a16="http://schemas.microsoft.com/office/drawing/2014/main" id="{F904F6F2-4956-4735-9754-4A714B4B9FC8}"/>
                </a:ext>
              </a:extLst>
            </p:cNvPr>
            <p:cNvSpPr/>
            <p:nvPr/>
          </p:nvSpPr>
          <p:spPr>
            <a:xfrm>
              <a:off x="4709855" y="4542997"/>
              <a:ext cx="2432244" cy="2120930"/>
            </a:xfrm>
            <a:custGeom>
              <a:avLst/>
              <a:gdLst>
                <a:gd name="connsiteX0" fmla="*/ 0 w 2432244"/>
                <a:gd name="connsiteY0" fmla="*/ 0 h 1054131"/>
                <a:gd name="connsiteX1" fmla="*/ 2432244 w 2432244"/>
                <a:gd name="connsiteY1" fmla="*/ 0 h 1054131"/>
                <a:gd name="connsiteX2" fmla="*/ 2432244 w 2432244"/>
                <a:gd name="connsiteY2" fmla="*/ 1054131 h 1054131"/>
                <a:gd name="connsiteX3" fmla="*/ 0 w 2432244"/>
                <a:gd name="connsiteY3" fmla="*/ 1054131 h 1054131"/>
                <a:gd name="connsiteX4" fmla="*/ 0 w 2432244"/>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1054131">
                  <a:moveTo>
                    <a:pt x="0" y="0"/>
                  </a:moveTo>
                  <a:lnTo>
                    <a:pt x="2432244" y="0"/>
                  </a:lnTo>
                  <a:lnTo>
                    <a:pt x="2432244"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tx1"/>
                  </a:solidFill>
                </a:rPr>
                <a:t>In October </a:t>
              </a:r>
              <a:r>
                <a:rPr lang="en-US" sz="1200" b="0" u="sng" kern="1200" dirty="0">
                  <a:solidFill>
                    <a:schemeClr val="tx1"/>
                  </a:solidFill>
                </a:rPr>
                <a:t>2000,</a:t>
              </a:r>
              <a:r>
                <a:rPr lang="en-US" sz="1200" b="0" kern="1200" dirty="0">
                  <a:solidFill>
                    <a:schemeClr val="tx1"/>
                  </a:solidFill>
                </a:rPr>
                <a:t> the IRS </a:t>
              </a:r>
              <a:r>
                <a:rPr lang="en-US" sz="1200" b="0" u="sng" kern="1200" dirty="0">
                  <a:solidFill>
                    <a:schemeClr val="tx1"/>
                  </a:solidFill>
                </a:rPr>
                <a:t>Revenue procedure 2000-37</a:t>
              </a:r>
              <a:r>
                <a:rPr lang="en-US" sz="1200" b="0" kern="1200" dirty="0">
                  <a:solidFill>
                    <a:schemeClr val="tx1"/>
                  </a:solidFill>
                </a:rPr>
                <a:t> was published to provide the rules to accommodate a </a:t>
              </a:r>
              <a:r>
                <a:rPr lang="en-US" sz="1200" b="0" u="sng" kern="1200" dirty="0">
                  <a:solidFill>
                    <a:schemeClr val="tx1"/>
                  </a:solidFill>
                </a:rPr>
                <a:t>reverse exchange.</a:t>
              </a:r>
              <a:r>
                <a:rPr lang="en-US" sz="1200" b="0" kern="1200" dirty="0">
                  <a:solidFill>
                    <a:schemeClr val="tx1"/>
                  </a:solidFill>
                </a:rPr>
                <a:t> This “Safe-Harbor” procedure provides for an Exchange Accommodation Titleholder (EAT). The EAT can purchase the relinquished property or the desired replacement property so the taxpayer can proceed with the exchange. </a:t>
              </a:r>
              <a:endParaRPr lang="en-US" sz="1200" b="0" i="1" kern="1200" dirty="0">
                <a:solidFill>
                  <a:schemeClr val="tx1"/>
                </a:solidFill>
                <a:latin typeface="+mn-lt"/>
                <a:ea typeface="+mn-ea"/>
                <a:cs typeface="+mn-cs"/>
              </a:endParaRPr>
            </a:p>
          </p:txBody>
        </p:sp>
        <p:sp>
          <p:nvSpPr>
            <p:cNvPr id="27" name="Straight Connector 26">
              <a:extLst>
                <a:ext uri="{FF2B5EF4-FFF2-40B4-BE49-F238E27FC236}">
                  <a16:creationId xmlns:a16="http://schemas.microsoft.com/office/drawing/2014/main" id="{DF175D57-9B63-4F7B-ACAC-4AFDADE5A091}"/>
                </a:ext>
              </a:extLst>
            </p:cNvPr>
            <p:cNvSpPr/>
            <p:nvPr/>
          </p:nvSpPr>
          <p:spPr>
            <a:xfrm>
              <a:off x="5925977" y="3896916"/>
              <a:ext cx="0" cy="238029"/>
            </a:xfrm>
            <a:prstGeom prst="line">
              <a:avLst/>
            </a:prstGeom>
            <a:ln w="25400">
              <a:solidFill>
                <a:schemeClr val="bg2"/>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Rectangle 27">
              <a:extLst>
                <a:ext uri="{FF2B5EF4-FFF2-40B4-BE49-F238E27FC236}">
                  <a16:creationId xmlns:a16="http://schemas.microsoft.com/office/drawing/2014/main" id="{CCC3C6FE-21AE-433A-84E9-1B921E206982}"/>
                </a:ext>
              </a:extLst>
            </p:cNvPr>
            <p:cNvSpPr/>
            <p:nvPr/>
          </p:nvSpPr>
          <p:spPr>
            <a:xfrm rot="2700000">
              <a:off x="4517571" y="3870467"/>
              <a:ext cx="52898" cy="52898"/>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B1CF1481-C2AA-41D2-8DDB-9C57EC4E765B}"/>
                </a:ext>
              </a:extLst>
            </p:cNvPr>
            <p:cNvSpPr/>
            <p:nvPr/>
          </p:nvSpPr>
          <p:spPr>
            <a:xfrm rot="2700000">
              <a:off x="5899528"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CE786B86-5050-4710-9FEE-532077A44217}"/>
                </a:ext>
              </a:extLst>
            </p:cNvPr>
            <p:cNvSpPr/>
            <p:nvPr/>
          </p:nvSpPr>
          <p:spPr>
            <a:xfrm>
              <a:off x="6091812" y="3250835"/>
              <a:ext cx="2432244" cy="408051"/>
            </a:xfrm>
            <a:custGeom>
              <a:avLst/>
              <a:gdLst>
                <a:gd name="connsiteX0" fmla="*/ 0 w 2432244"/>
                <a:gd name="connsiteY0" fmla="*/ 0 h 408051"/>
                <a:gd name="connsiteX1" fmla="*/ 2432244 w 2432244"/>
                <a:gd name="connsiteY1" fmla="*/ 0 h 408051"/>
                <a:gd name="connsiteX2" fmla="*/ 2432244 w 2432244"/>
                <a:gd name="connsiteY2" fmla="*/ 408051 h 408051"/>
                <a:gd name="connsiteX3" fmla="*/ 0 w 2432244"/>
                <a:gd name="connsiteY3" fmla="*/ 408051 h 408051"/>
                <a:gd name="connsiteX4" fmla="*/ 0 w 2432244"/>
                <a:gd name="connsiteY4" fmla="*/ 0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408051">
                  <a:moveTo>
                    <a:pt x="0" y="0"/>
                  </a:moveTo>
                  <a:lnTo>
                    <a:pt x="2432244" y="0"/>
                  </a:lnTo>
                  <a:lnTo>
                    <a:pt x="2432244" y="408051"/>
                  </a:lnTo>
                  <a:lnTo>
                    <a:pt x="0" y="408051"/>
                  </a:lnTo>
                  <a:lnTo>
                    <a:pt x="0" y="0"/>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400" kern="1200" dirty="0">
                  <a:latin typeface="+mj-lt"/>
                </a:rPr>
                <a:t>Tax Cuts and Jobs Act of 2017</a:t>
              </a:r>
            </a:p>
          </p:txBody>
        </p:sp>
        <p:sp>
          <p:nvSpPr>
            <p:cNvPr id="31" name="Freeform: Shape 30">
              <a:extLst>
                <a:ext uri="{FF2B5EF4-FFF2-40B4-BE49-F238E27FC236}">
                  <a16:creationId xmlns:a16="http://schemas.microsoft.com/office/drawing/2014/main" id="{856FA50F-C281-4508-AB98-E87B2C63A752}"/>
                </a:ext>
              </a:extLst>
            </p:cNvPr>
            <p:cNvSpPr/>
            <p:nvPr/>
          </p:nvSpPr>
          <p:spPr>
            <a:xfrm>
              <a:off x="6091812" y="1478280"/>
              <a:ext cx="2432244" cy="1772555"/>
            </a:xfrm>
            <a:custGeom>
              <a:avLst/>
              <a:gdLst>
                <a:gd name="connsiteX0" fmla="*/ 0 w 2432244"/>
                <a:gd name="connsiteY0" fmla="*/ 0 h 1054131"/>
                <a:gd name="connsiteX1" fmla="*/ 2432244 w 2432244"/>
                <a:gd name="connsiteY1" fmla="*/ 0 h 1054131"/>
                <a:gd name="connsiteX2" fmla="*/ 2432244 w 2432244"/>
                <a:gd name="connsiteY2" fmla="*/ 1054131 h 1054131"/>
                <a:gd name="connsiteX3" fmla="*/ 0 w 2432244"/>
                <a:gd name="connsiteY3" fmla="*/ 1054131 h 1054131"/>
                <a:gd name="connsiteX4" fmla="*/ 0 w 2432244"/>
                <a:gd name="connsiteY4" fmla="*/ 0 h 105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244" h="1054131">
                  <a:moveTo>
                    <a:pt x="0" y="0"/>
                  </a:moveTo>
                  <a:lnTo>
                    <a:pt x="2432244" y="0"/>
                  </a:lnTo>
                  <a:lnTo>
                    <a:pt x="2432244" y="1054131"/>
                  </a:lnTo>
                  <a:lnTo>
                    <a:pt x="0" y="1054131"/>
                  </a:lnTo>
                  <a:lnTo>
                    <a:pt x="0" y="0"/>
                  </a:lnTo>
                  <a:close/>
                </a:path>
              </a:pathLst>
            </a:custGeom>
            <a:solidFill>
              <a:schemeClr val="accent6">
                <a:lumMod val="20000"/>
                <a:lumOff val="8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4300" tIns="114300" rIns="114300" bIns="114300" numCol="1" spcCol="1270" anchor="b" anchorCtr="0">
              <a:noAutofit/>
            </a:bodyPr>
            <a:lstStyle/>
            <a:p>
              <a:pPr marL="0" lvl="0" indent="0" algn="l" defTabSz="533400">
                <a:lnSpc>
                  <a:spcPct val="90000"/>
                </a:lnSpc>
                <a:spcBef>
                  <a:spcPct val="0"/>
                </a:spcBef>
                <a:spcAft>
                  <a:spcPct val="35000"/>
                </a:spcAft>
                <a:buNone/>
              </a:pPr>
              <a:r>
                <a:rPr lang="en-US" sz="1200" kern="1200" dirty="0"/>
                <a:t>Under the Act, Section 1031 now </a:t>
              </a:r>
              <a:r>
                <a:rPr lang="en-US" sz="1200" u="sng" kern="1200" dirty="0"/>
                <a:t>only</a:t>
              </a:r>
              <a:r>
                <a:rPr lang="en-US" sz="1200" kern="1200" dirty="0"/>
                <a:t> </a:t>
              </a:r>
              <a:r>
                <a:rPr lang="en-US" sz="1200" b="0" kern="1200" dirty="0"/>
                <a:t>applies to exchanges of </a:t>
              </a:r>
              <a:r>
                <a:rPr lang="en-US" sz="1200" u="sng" kern="1200" dirty="0"/>
                <a:t>real property</a:t>
              </a:r>
              <a:r>
                <a:rPr lang="en-US" sz="1200" b="1" kern="1200" dirty="0"/>
                <a:t>.  </a:t>
              </a:r>
              <a:r>
                <a:rPr lang="en-US" sz="1200" b="0" kern="1200" dirty="0"/>
                <a:t>E</a:t>
              </a:r>
              <a:r>
                <a:rPr lang="en-US" sz="1200" kern="1200" dirty="0"/>
                <a:t>ffective January 1, 2018, exchanges of machinery, equipment, vehicles, artwork, collectibles, patents and other intellectual property and intangible business assets generally do not qualify for non-recognition of gain or loss as like-kind exchanges</a:t>
              </a:r>
              <a:endParaRPr lang="en-US" sz="1200" i="1" kern="1200" dirty="0">
                <a:solidFill>
                  <a:srgbClr val="454D55"/>
                </a:solidFill>
                <a:latin typeface="+mn-lt"/>
                <a:ea typeface="+mn-ea"/>
                <a:cs typeface="+mn-cs"/>
              </a:endParaRPr>
            </a:p>
          </p:txBody>
        </p:sp>
        <p:sp>
          <p:nvSpPr>
            <p:cNvPr id="32" name="Straight Connector 31">
              <a:extLst>
                <a:ext uri="{FF2B5EF4-FFF2-40B4-BE49-F238E27FC236}">
                  <a16:creationId xmlns:a16="http://schemas.microsoft.com/office/drawing/2014/main" id="{152A6F1B-8BCF-4DEE-A73A-62E219A1E70E}"/>
                </a:ext>
              </a:extLst>
            </p:cNvPr>
            <p:cNvSpPr/>
            <p:nvPr/>
          </p:nvSpPr>
          <p:spPr>
            <a:xfrm>
              <a:off x="7307934" y="3658886"/>
              <a:ext cx="0" cy="238029"/>
            </a:xfrm>
            <a:prstGeom prst="line">
              <a:avLst/>
            </a:prstGeom>
            <a:ln w="25400">
              <a:solidFill>
                <a:schemeClr val="bg2"/>
              </a:solidFill>
            </a:ln>
          </p:spPr>
          <p:style>
            <a:lnRef idx="1">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Oval 32">
              <a:extLst>
                <a:ext uri="{FF2B5EF4-FFF2-40B4-BE49-F238E27FC236}">
                  <a16:creationId xmlns:a16="http://schemas.microsoft.com/office/drawing/2014/main" id="{75D0ACE0-20A4-4C57-98AA-1F4F25493851}"/>
                </a:ext>
              </a:extLst>
            </p:cNvPr>
            <p:cNvSpPr/>
            <p:nvPr/>
          </p:nvSpPr>
          <p:spPr>
            <a:xfrm rot="2700000">
              <a:off x="7281485" y="3870467"/>
              <a:ext cx="52898" cy="52898"/>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sp>
        <p:nvSpPr>
          <p:cNvPr id="10" name="TextBox 9">
            <a:extLst>
              <a:ext uri="{FF2B5EF4-FFF2-40B4-BE49-F238E27FC236}">
                <a16:creationId xmlns:a16="http://schemas.microsoft.com/office/drawing/2014/main" id="{555D402B-46F1-4898-96ED-1C931E61FE24}"/>
              </a:ext>
            </a:extLst>
          </p:cNvPr>
          <p:cNvSpPr txBox="1"/>
          <p:nvPr/>
        </p:nvSpPr>
        <p:spPr>
          <a:xfrm>
            <a:off x="1465812" y="3964748"/>
            <a:ext cx="692146" cy="307777"/>
          </a:xfrm>
          <a:prstGeom prst="rect">
            <a:avLst/>
          </a:prstGeom>
          <a:noFill/>
        </p:spPr>
        <p:txBody>
          <a:bodyPr wrap="square" rtlCol="0" anchor="ctr" anchorCtr="0">
            <a:spAutoFit/>
          </a:bodyPr>
          <a:lstStyle/>
          <a:p>
            <a:pPr algn="ctr"/>
            <a:r>
              <a:rPr lang="en-US" sz="1400" b="1" dirty="0">
                <a:solidFill>
                  <a:schemeClr val="bg2"/>
                </a:solidFill>
                <a:latin typeface="+mj-lt"/>
              </a:rPr>
              <a:t>1989</a:t>
            </a:r>
          </a:p>
        </p:txBody>
      </p:sp>
      <p:sp>
        <p:nvSpPr>
          <p:cNvPr id="11" name="TextBox 10">
            <a:extLst>
              <a:ext uri="{FF2B5EF4-FFF2-40B4-BE49-F238E27FC236}">
                <a16:creationId xmlns:a16="http://schemas.microsoft.com/office/drawing/2014/main" id="{9F525854-7BFA-425F-80CF-5226496C8D2C}"/>
              </a:ext>
            </a:extLst>
          </p:cNvPr>
          <p:cNvSpPr txBox="1"/>
          <p:nvPr/>
        </p:nvSpPr>
        <p:spPr>
          <a:xfrm>
            <a:off x="2845592" y="3707324"/>
            <a:ext cx="658335" cy="307777"/>
          </a:xfrm>
          <a:prstGeom prst="rect">
            <a:avLst/>
          </a:prstGeom>
          <a:noFill/>
        </p:spPr>
        <p:txBody>
          <a:bodyPr wrap="square" rtlCol="0" anchor="ctr" anchorCtr="0">
            <a:spAutoFit/>
          </a:bodyPr>
          <a:lstStyle/>
          <a:p>
            <a:pPr algn="ctr"/>
            <a:r>
              <a:rPr lang="en-US" sz="1400" b="1" dirty="0">
                <a:solidFill>
                  <a:schemeClr val="bg2"/>
                </a:solidFill>
                <a:latin typeface="+mj-lt"/>
              </a:rPr>
              <a:t>1990</a:t>
            </a:r>
          </a:p>
        </p:txBody>
      </p:sp>
      <p:sp>
        <p:nvSpPr>
          <p:cNvPr id="12" name="TextBox 11">
            <a:extLst>
              <a:ext uri="{FF2B5EF4-FFF2-40B4-BE49-F238E27FC236}">
                <a16:creationId xmlns:a16="http://schemas.microsoft.com/office/drawing/2014/main" id="{D93A277C-0113-41AA-BBC2-139B0DEC9F32}"/>
              </a:ext>
            </a:extLst>
          </p:cNvPr>
          <p:cNvSpPr txBox="1"/>
          <p:nvPr/>
        </p:nvSpPr>
        <p:spPr>
          <a:xfrm>
            <a:off x="4233948" y="3960131"/>
            <a:ext cx="658334" cy="307777"/>
          </a:xfrm>
          <a:prstGeom prst="rect">
            <a:avLst/>
          </a:prstGeom>
          <a:noFill/>
        </p:spPr>
        <p:txBody>
          <a:bodyPr wrap="square" rtlCol="0" anchor="ctr" anchorCtr="0">
            <a:spAutoFit/>
          </a:bodyPr>
          <a:lstStyle/>
          <a:p>
            <a:pPr algn="ctr"/>
            <a:r>
              <a:rPr lang="en-US" sz="1400" b="1" dirty="0">
                <a:solidFill>
                  <a:schemeClr val="bg2"/>
                </a:solidFill>
                <a:latin typeface="+mj-lt"/>
              </a:rPr>
              <a:t>1991</a:t>
            </a:r>
          </a:p>
        </p:txBody>
      </p:sp>
      <p:sp>
        <p:nvSpPr>
          <p:cNvPr id="13" name="TextBox 12">
            <a:extLst>
              <a:ext uri="{FF2B5EF4-FFF2-40B4-BE49-F238E27FC236}">
                <a16:creationId xmlns:a16="http://schemas.microsoft.com/office/drawing/2014/main" id="{859033A4-097B-446D-AA0A-F644C08F3F29}"/>
              </a:ext>
            </a:extLst>
          </p:cNvPr>
          <p:cNvSpPr txBox="1"/>
          <p:nvPr/>
        </p:nvSpPr>
        <p:spPr>
          <a:xfrm>
            <a:off x="5619737" y="3691109"/>
            <a:ext cx="655352" cy="307777"/>
          </a:xfrm>
          <a:prstGeom prst="rect">
            <a:avLst/>
          </a:prstGeom>
          <a:noFill/>
        </p:spPr>
        <p:txBody>
          <a:bodyPr wrap="square" rtlCol="0" anchor="ctr" anchorCtr="0">
            <a:spAutoFit/>
          </a:bodyPr>
          <a:lstStyle/>
          <a:p>
            <a:pPr algn="ctr"/>
            <a:r>
              <a:rPr lang="en-US" sz="1400" b="1" dirty="0">
                <a:solidFill>
                  <a:schemeClr val="bg2"/>
                </a:solidFill>
                <a:latin typeface="+mj-lt"/>
              </a:rPr>
              <a:t>2000</a:t>
            </a:r>
          </a:p>
        </p:txBody>
      </p:sp>
      <p:sp>
        <p:nvSpPr>
          <p:cNvPr id="15" name="TextBox 14">
            <a:extLst>
              <a:ext uri="{FF2B5EF4-FFF2-40B4-BE49-F238E27FC236}">
                <a16:creationId xmlns:a16="http://schemas.microsoft.com/office/drawing/2014/main" id="{05986043-D561-4B14-95E2-4B7C1D5EB272}"/>
              </a:ext>
            </a:extLst>
          </p:cNvPr>
          <p:cNvSpPr txBox="1"/>
          <p:nvPr/>
        </p:nvSpPr>
        <p:spPr>
          <a:xfrm>
            <a:off x="6993019" y="3964748"/>
            <a:ext cx="655347" cy="307777"/>
          </a:xfrm>
          <a:prstGeom prst="rect">
            <a:avLst/>
          </a:prstGeom>
          <a:noFill/>
        </p:spPr>
        <p:txBody>
          <a:bodyPr wrap="square" rtlCol="0" anchor="ctr" anchorCtr="0">
            <a:spAutoFit/>
          </a:bodyPr>
          <a:lstStyle/>
          <a:p>
            <a:pPr algn="ctr"/>
            <a:r>
              <a:rPr lang="en-US" sz="1400" b="1" dirty="0">
                <a:solidFill>
                  <a:schemeClr val="bg2"/>
                </a:solidFill>
                <a:latin typeface="+mj-lt"/>
              </a:rPr>
              <a:t>2017</a:t>
            </a:r>
          </a:p>
        </p:txBody>
      </p:sp>
    </p:spTree>
    <p:extLst>
      <p:ext uri="{BB962C8B-B14F-4D97-AF65-F5344CB8AC3E}">
        <p14:creationId xmlns:p14="http://schemas.microsoft.com/office/powerpoint/2010/main" val="3190354958"/>
      </p:ext>
    </p:extLst>
  </p:cSld>
  <p:clrMapOvr>
    <a:masterClrMapping/>
  </p:clrMapOvr>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BTC PPT Template v2" id="{D33DAC8E-611C-45D9-8DD4-98B23B710158}" vid="{13D9B35B-C83F-4C73-92DA-A8ECD59846ED}"/>
    </a:ext>
  </a:extLst>
</a:theme>
</file>

<file path=ppt/theme/theme2.xml><?xml version="1.0" encoding="utf-8"?>
<a:theme xmlns:a="http://schemas.openxmlformats.org/drawingml/2006/main" name="3_Office Theme">
  <a:themeElements>
    <a:clrScheme name="Custom 49">
      <a:dk1>
        <a:sysClr val="windowText" lastClr="000000"/>
      </a:dk1>
      <a:lt1>
        <a:sysClr val="window" lastClr="FFFFFF"/>
      </a:lt1>
      <a:dk2>
        <a:srgbClr val="454D55"/>
      </a:dk2>
      <a:lt2>
        <a:srgbClr val="808080"/>
      </a:lt2>
      <a:accent1>
        <a:srgbClr val="8C6239"/>
      </a:accent1>
      <a:accent2>
        <a:srgbClr val="A67C52"/>
      </a:accent2>
      <a:accent3>
        <a:srgbClr val="C69C6D"/>
      </a:accent3>
      <a:accent4>
        <a:srgbClr val="E6E6E6"/>
      </a:accent4>
      <a:accent5>
        <a:srgbClr val="CCCCCC"/>
      </a:accent5>
      <a:accent6>
        <a:srgbClr val="70AD47"/>
      </a:accent6>
      <a:hlink>
        <a:srgbClr val="808080"/>
      </a:hlink>
      <a:folHlink>
        <a:srgbClr val="808080"/>
      </a:folHlink>
    </a:clrScheme>
    <a:fontScheme name="Custom 45">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meline from SmartArt_02_MO - v6" id="{4E881595-0A85-4363-8EC9-0A08C7E567C5}" vid="{C3EDB9E8-33D7-4F24-BD75-5BD41FB6ED1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203135-d623-4491-99b5-3b0bec04281d">
      <Terms xmlns="http://schemas.microsoft.com/office/infopath/2007/PartnerControls"/>
    </lcf76f155ced4ddcb4097134ff3c332f>
    <TaxCatchAll xmlns="3f515e52-65c3-4aed-9208-3be2171f1a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83A0ABA0E4814599AC4F9042A0B3C6" ma:contentTypeVersion="17" ma:contentTypeDescription="Create a new document." ma:contentTypeScope="" ma:versionID="a07c29ad8bda771fbcc6c2dd6b906376">
  <xsd:schema xmlns:xsd="http://www.w3.org/2001/XMLSchema" xmlns:xs="http://www.w3.org/2001/XMLSchema" xmlns:p="http://schemas.microsoft.com/office/2006/metadata/properties" xmlns:ns2="fb203135-d623-4491-99b5-3b0bec04281d" xmlns:ns3="3f515e52-65c3-4aed-9208-3be2171f1aac" targetNamespace="http://schemas.microsoft.com/office/2006/metadata/properties" ma:root="true" ma:fieldsID="c612ae557d9d7697a2f6bfd08acc5a79" ns2:_="" ns3:_="">
    <xsd:import namespace="fb203135-d623-4491-99b5-3b0bec04281d"/>
    <xsd:import namespace="3f515e52-65c3-4aed-9208-3be2171f1aa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03135-d623-4491-99b5-3b0bec042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dc0be8d-8e67-4c91-ad47-13ba973db9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515e52-65c3-4aed-9208-3be2171f1a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51aeeff-ade7-4637-b929-d33b74d6aa43}" ma:internalName="TaxCatchAll" ma:showField="CatchAllData" ma:web="3f515e52-65c3-4aed-9208-3be2171f1a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D8E26F-9BBD-4A23-BA5F-806C780E621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 ds:uri="fb203135-d623-4491-99b5-3b0bec04281d"/>
    <ds:schemaRef ds:uri="3f515e52-65c3-4aed-9208-3be2171f1aac"/>
  </ds:schemaRefs>
</ds:datastoreItem>
</file>

<file path=customXml/itemProps2.xml><?xml version="1.0" encoding="utf-8"?>
<ds:datastoreItem xmlns:ds="http://schemas.openxmlformats.org/officeDocument/2006/customXml" ds:itemID="{5193486D-CB8A-49DC-B400-D2DCFFA6A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203135-d623-4491-99b5-3b0bec04281d"/>
    <ds:schemaRef ds:uri="3f515e52-65c3-4aed-9208-3be2171f1a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A166E4-C57C-469E-A68B-F681DEC1DC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9429</TotalTime>
  <Words>5151</Words>
  <Application>Microsoft Office PowerPoint</Application>
  <PresentationFormat>On-screen Show (4:3)</PresentationFormat>
  <Paragraphs>619</Paragraphs>
  <Slides>53</Slides>
  <Notes>13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5" baseType="lpstr">
      <vt:lpstr>Arial</vt:lpstr>
      <vt:lpstr>Calibri</vt:lpstr>
      <vt:lpstr>Courier New</vt:lpstr>
      <vt:lpstr>Franklin Gothic Book</vt:lpstr>
      <vt:lpstr>Symbol</vt:lpstr>
      <vt:lpstr>Tahoma</vt:lpstr>
      <vt:lpstr>Times New Roman</vt:lpstr>
      <vt:lpstr>Wingdings</vt:lpstr>
      <vt:lpstr>Wingdings 3</vt:lpstr>
      <vt:lpstr>Retrospect</vt:lpstr>
      <vt:lpstr>3_Office Theme</vt:lpstr>
      <vt:lpstr>Acrobat Document</vt:lpstr>
      <vt:lpstr> </vt:lpstr>
      <vt:lpstr>PowerPoint Presentation</vt:lpstr>
      <vt:lpstr>PowerPoint Presentation</vt:lpstr>
      <vt:lpstr>PowerPoint Presentation</vt:lpstr>
      <vt:lpstr>Outline</vt:lpstr>
      <vt:lpstr>The Code </vt:lpstr>
      <vt:lpstr>1031 Exchange Justification and History</vt:lpstr>
      <vt:lpstr>IRS Section 1031 Timeline</vt:lpstr>
      <vt:lpstr>IRS Section 1031 Timeline</vt:lpstr>
      <vt:lpstr>Taxes the Real Estate Investor Faces</vt:lpstr>
      <vt:lpstr>Sale vs Exchange  (page 8)</vt:lpstr>
      <vt:lpstr>PowerPoint Presentation</vt:lpstr>
      <vt:lpstr>Role of the Qualified Intermediary Safe Harbor Delayed Exchange</vt:lpstr>
      <vt:lpstr>The Like-Kind Property Myth</vt:lpstr>
      <vt:lpstr>Non-Qualifying Property (pg. 12)</vt:lpstr>
      <vt:lpstr>The Exchange Equation</vt:lpstr>
      <vt:lpstr>The Exchange Equation</vt:lpstr>
      <vt:lpstr>Types, Formats &amp; Variations</vt:lpstr>
      <vt:lpstr>Time Requirements</vt:lpstr>
      <vt:lpstr>Identification Rules</vt:lpstr>
      <vt:lpstr>Tax Reporting for 1031 Exchanges</vt:lpstr>
      <vt:lpstr>Role of the Qualified Intermediary Safe Harbor Delayed Exchange</vt:lpstr>
      <vt:lpstr>Benefits of 1031 Exchange</vt:lpstr>
      <vt:lpstr>Vacation Homes</vt:lpstr>
      <vt:lpstr>Code §121</vt:lpstr>
      <vt:lpstr>Combining Sections 121 &amp; 1031        Revenue Procedure 2005-14</vt:lpstr>
      <vt:lpstr>“Vesting” Issues</vt:lpstr>
      <vt:lpstr>Related Party</vt:lpstr>
      <vt:lpstr>QI Due Diligence</vt:lpstr>
      <vt:lpstr>PowerPoint Presentation</vt:lpstr>
      <vt:lpstr>PowerPoint Presentation</vt:lpstr>
      <vt:lpstr>Intent to Hold for Investment</vt:lpstr>
      <vt:lpstr>Goolsby v. Commissioner of Social Security Administration</vt:lpstr>
      <vt:lpstr>Reesink vs. Commissioner of Internal Revenue</vt:lpstr>
      <vt:lpstr>Vacation Homes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OldCo retains a qualified intermediary (“QI”) to receive the net sale proceeds from the sale of the Relinquished Property for a contract price of $11,000,000. Simultaneously, the QI issues an installment note (a “QI Note”) to OldCo for further distribution to the Exiting Partner. There is no debt on the Relinquished Property.</vt:lpstr>
      <vt:lpstr>One week after the Relinquished Property is sold to the Buyer, OldCo distributes the QI Note to the Exiting Partner in complete redemption of the Exiting Partner’s membership interest in OldCo.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John Starling</dc:creator>
  <cp:lastModifiedBy>John Starling</cp:lastModifiedBy>
  <cp:revision>9</cp:revision>
  <dcterms:created xsi:type="dcterms:W3CDTF">2020-12-08T05:27:24Z</dcterms:created>
  <dcterms:modified xsi:type="dcterms:W3CDTF">2024-04-29T19:54:36Z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0x0101009083A0ABA0E4814599AC4F9042A0B3C6</vt:lpwstr>
  </property>
  <property fmtid="{D5CDD505-2E9C-101B-9397-08002B2CF9AE}" pid="3" name="MediaServiceImageTags">
    <vt:lpwstr/>
  </property>
</Properties>
</file>